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3"/>
  </p:sldMasterIdLst>
  <p:notesMasterIdLst>
    <p:notesMasterId r:id="rId10"/>
  </p:notesMasterIdLst>
  <p:sldIdLst>
    <p:sldId id="264" r:id="rId4"/>
    <p:sldId id="269" r:id="rId5"/>
    <p:sldId id="279" r:id="rId6"/>
    <p:sldId id="284" r:id="rId7"/>
    <p:sldId id="259" r:id="rId8"/>
    <p:sldId id="274" r:id="rId9"/>
  </p:sldIdLst>
  <p:sldSz cx="7620000" cy="6505575"/>
  <p:notesSz cx="6797675" cy="9926638"/>
  <p:embeddedFontLst>
    <p:embeddedFont>
      <p:font typeface="Comic Sans MS" panose="030F0702030302020204" pitchFamily="66" charset="0"/>
      <p:regular r:id="rId11"/>
      <p:bold r:id="rId12"/>
      <p:italic r:id="rId13"/>
      <p:boldItalic r:id="rId14"/>
    </p:embeddedFont>
  </p:embeddedFontLst>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049">
          <p15:clr>
            <a:srgbClr val="A4A3A4"/>
          </p15:clr>
        </p15:guide>
        <p15:guide id="2" pos="2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210A81-35AA-8349-9B0D-CD045FCE2276}" v="37" dt="2020-09-03T15:25:50.6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50" autoAdjust="0"/>
  </p:normalViewPr>
  <p:slideViewPr>
    <p:cSldViewPr>
      <p:cViewPr varScale="1">
        <p:scale>
          <a:sx n="83" d="100"/>
          <a:sy n="83" d="100"/>
        </p:scale>
        <p:origin x="1771" y="77"/>
      </p:cViewPr>
      <p:guideLst>
        <p:guide orient="horz" pos="2049"/>
        <p:guide pos="240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font" Target="fonts/font3.fntdata"/><Relationship Id="rId1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font" Target="fonts/font2.fntdata"/><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font" Target="fonts/font1.fntdata"/><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notesMaster" Target="notesMasters/notesMaster1.xml"/><Relationship Id="rId19"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Lillie" userId="S::alillie@esglt.co.uk::420e67d2-5065-40ba-b124-b32b22bb1271" providerId="AD" clId="Web-{A9210A81-35AA-8349-9B0D-CD045FCE2276}"/>
    <pc:docChg chg="modSld sldOrd">
      <pc:chgData name="Alex Lillie" userId="S::alillie@esglt.co.uk::420e67d2-5065-40ba-b124-b32b22bb1271" providerId="AD" clId="Web-{A9210A81-35AA-8349-9B0D-CD045FCE2276}" dt="2020-09-03T15:25:48.358" v="30" actId="20577"/>
      <pc:docMkLst>
        <pc:docMk/>
      </pc:docMkLst>
      <pc:sldChg chg="modSp">
        <pc:chgData name="Alex Lillie" userId="S::alillie@esglt.co.uk::420e67d2-5065-40ba-b124-b32b22bb1271" providerId="AD" clId="Web-{A9210A81-35AA-8349-9B0D-CD045FCE2276}" dt="2020-09-03T15:25:40.499" v="23" actId="20577"/>
        <pc:sldMkLst>
          <pc:docMk/>
          <pc:sldMk cId="0" sldId="259"/>
        </pc:sldMkLst>
        <pc:spChg chg="mod">
          <ac:chgData name="Alex Lillie" userId="S::alillie@esglt.co.uk::420e67d2-5065-40ba-b124-b32b22bb1271" providerId="AD" clId="Web-{A9210A81-35AA-8349-9B0D-CD045FCE2276}" dt="2020-09-03T15:25:40.499" v="23" actId="20577"/>
          <ac:spMkLst>
            <pc:docMk/>
            <pc:sldMk cId="0" sldId="259"/>
            <ac:spMk id="27" creationId="{E0C4775E-525E-4781-89C5-152620F3B1B1}"/>
          </ac:spMkLst>
        </pc:spChg>
      </pc:sldChg>
      <pc:sldChg chg="modSp ord">
        <pc:chgData name="Alex Lillie" userId="S::alillie@esglt.co.uk::420e67d2-5065-40ba-b124-b32b22bb1271" providerId="AD" clId="Web-{A9210A81-35AA-8349-9B0D-CD045FCE2276}" dt="2020-09-03T15:24:29.967" v="1" actId="20577"/>
        <pc:sldMkLst>
          <pc:docMk/>
          <pc:sldMk cId="0" sldId="264"/>
        </pc:sldMkLst>
        <pc:spChg chg="mod">
          <ac:chgData name="Alex Lillie" userId="S::alillie@esglt.co.uk::420e67d2-5065-40ba-b124-b32b22bb1271" providerId="AD" clId="Web-{A9210A81-35AA-8349-9B0D-CD045FCE2276}" dt="2020-09-03T15:24:29.967" v="1" actId="20577"/>
          <ac:spMkLst>
            <pc:docMk/>
            <pc:sldMk cId="0" sldId="264"/>
            <ac:spMk id="29" creationId="{C499DFE0-0910-477A-AF34-0BBCD5E68440}"/>
          </ac:spMkLst>
        </pc:spChg>
      </pc:sldChg>
      <pc:sldChg chg="modSp ord">
        <pc:chgData name="Alex Lillie" userId="S::alillie@esglt.co.uk::420e67d2-5065-40ba-b124-b32b22bb1271" providerId="AD" clId="Web-{A9210A81-35AA-8349-9B0D-CD045FCE2276}" dt="2020-09-03T15:24:49.998" v="9" actId="20577"/>
        <pc:sldMkLst>
          <pc:docMk/>
          <pc:sldMk cId="0" sldId="269"/>
        </pc:sldMkLst>
        <pc:spChg chg="mod">
          <ac:chgData name="Alex Lillie" userId="S::alillie@esglt.co.uk::420e67d2-5065-40ba-b124-b32b22bb1271" providerId="AD" clId="Web-{A9210A81-35AA-8349-9B0D-CD045FCE2276}" dt="2020-09-03T15:24:49.998" v="9" actId="20577"/>
          <ac:spMkLst>
            <pc:docMk/>
            <pc:sldMk cId="0" sldId="269"/>
            <ac:spMk id="30" creationId="{23DBDAA3-480C-4DBA-AACB-D2E7F9B47AFC}"/>
          </ac:spMkLst>
        </pc:spChg>
      </pc:sldChg>
      <pc:sldChg chg="modSp">
        <pc:chgData name="Alex Lillie" userId="S::alillie@esglt.co.uk::420e67d2-5065-40ba-b124-b32b22bb1271" providerId="AD" clId="Web-{A9210A81-35AA-8349-9B0D-CD045FCE2276}" dt="2020-09-03T15:25:48.280" v="28" actId="20577"/>
        <pc:sldMkLst>
          <pc:docMk/>
          <pc:sldMk cId="0" sldId="274"/>
        </pc:sldMkLst>
        <pc:spChg chg="mod">
          <ac:chgData name="Alex Lillie" userId="S::alillie@esglt.co.uk::420e67d2-5065-40ba-b124-b32b22bb1271" providerId="AD" clId="Web-{A9210A81-35AA-8349-9B0D-CD045FCE2276}" dt="2020-09-03T15:25:48.280" v="28" actId="20577"/>
          <ac:spMkLst>
            <pc:docMk/>
            <pc:sldMk cId="0" sldId="274"/>
            <ac:spMk id="35" creationId="{BBA43CB7-FEC1-4F14-88B1-3EDF26DF11AA}"/>
          </ac:spMkLst>
        </pc:spChg>
      </pc:sldChg>
      <pc:sldChg chg="modSp ord">
        <pc:chgData name="Alex Lillie" userId="S::alillie@esglt.co.uk::420e67d2-5065-40ba-b124-b32b22bb1271" providerId="AD" clId="Web-{A9210A81-35AA-8349-9B0D-CD045FCE2276}" dt="2020-09-03T15:25:06.452" v="13" actId="20577"/>
        <pc:sldMkLst>
          <pc:docMk/>
          <pc:sldMk cId="0" sldId="279"/>
        </pc:sldMkLst>
        <pc:spChg chg="mod">
          <ac:chgData name="Alex Lillie" userId="S::alillie@esglt.co.uk::420e67d2-5065-40ba-b124-b32b22bb1271" providerId="AD" clId="Web-{A9210A81-35AA-8349-9B0D-CD045FCE2276}" dt="2020-09-03T15:25:06.452" v="13" actId="20577"/>
          <ac:spMkLst>
            <pc:docMk/>
            <pc:sldMk cId="0" sldId="279"/>
            <ac:spMk id="39" creationId="{1F613327-3975-4A02-BA38-60710B1C7127}"/>
          </ac:spMkLst>
        </pc:spChg>
      </pc:sldChg>
      <pc:sldChg chg="modSp ord">
        <pc:chgData name="Alex Lillie" userId="S::alillie@esglt.co.uk::420e67d2-5065-40ba-b124-b32b22bb1271" providerId="AD" clId="Web-{A9210A81-35AA-8349-9B0D-CD045FCE2276}" dt="2020-09-03T15:25:31.561" v="18" actId="20577"/>
        <pc:sldMkLst>
          <pc:docMk/>
          <pc:sldMk cId="0" sldId="284"/>
        </pc:sldMkLst>
        <pc:spChg chg="mod">
          <ac:chgData name="Alex Lillie" userId="S::alillie@esglt.co.uk::420e67d2-5065-40ba-b124-b32b22bb1271" providerId="AD" clId="Web-{A9210A81-35AA-8349-9B0D-CD045FCE2276}" dt="2020-09-03T15:25:31.561" v="18" actId="20577"/>
          <ac:spMkLst>
            <pc:docMk/>
            <pc:sldMk cId="0" sldId="284"/>
            <ac:spMk id="28" creationId="{D00A806B-D206-4383-B7EE-DAAC311BC73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19970681-D0EA-485B-B51D-CAF6643AE93C}"/>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3795" name="Rectangle 3">
            <a:extLst>
              <a:ext uri="{FF2B5EF4-FFF2-40B4-BE49-F238E27FC236}">
                <a16:creationId xmlns:a16="http://schemas.microsoft.com/office/drawing/2014/main" id="{4E3643A5-9BE1-40EE-A03B-8487E159AAE1}"/>
              </a:ext>
            </a:extLst>
          </p:cNvPr>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2052" name="Rectangle 4">
            <a:extLst>
              <a:ext uri="{FF2B5EF4-FFF2-40B4-BE49-F238E27FC236}">
                <a16:creationId xmlns:a16="http://schemas.microsoft.com/office/drawing/2014/main" id="{EE358C35-4B0D-4EB1-A8F2-0A84B58FF26D}"/>
              </a:ext>
            </a:extLst>
          </p:cNvPr>
          <p:cNvSpPr>
            <a:spLocks noGrp="1" noRot="1" noChangeAspect="1" noChangeArrowheads="1" noTextEdit="1"/>
          </p:cNvSpPr>
          <p:nvPr>
            <p:ph type="sldImg" idx="2"/>
          </p:nvPr>
        </p:nvSpPr>
        <p:spPr bwMode="auto">
          <a:xfrm>
            <a:off x="1219200" y="744538"/>
            <a:ext cx="435927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3797" name="Rectangle 5">
            <a:extLst>
              <a:ext uri="{FF2B5EF4-FFF2-40B4-BE49-F238E27FC236}">
                <a16:creationId xmlns:a16="http://schemas.microsoft.com/office/drawing/2014/main" id="{50584F28-6D4F-4A45-B1F1-3727E5608352}"/>
              </a:ext>
            </a:extLst>
          </p:cNvPr>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33798" name="Rectangle 6">
            <a:extLst>
              <a:ext uri="{FF2B5EF4-FFF2-40B4-BE49-F238E27FC236}">
                <a16:creationId xmlns:a16="http://schemas.microsoft.com/office/drawing/2014/main" id="{76ABE3DF-2139-4A81-ADEF-FA219D300265}"/>
              </a:ext>
            </a:extLst>
          </p:cNvPr>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3799" name="Rectangle 7">
            <a:extLst>
              <a:ext uri="{FF2B5EF4-FFF2-40B4-BE49-F238E27FC236}">
                <a16:creationId xmlns:a16="http://schemas.microsoft.com/office/drawing/2014/main" id="{C1B6217B-6674-444C-9D01-3204ACFAB559}"/>
              </a:ext>
            </a:extLst>
          </p:cNvPr>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902719DC-3639-4144-A7C5-E607A7C24EE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6C573FAA-C359-4855-91C9-62353D7DBAA7}"/>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C62626C-CBFD-44A7-ADA6-B9C9B243620E}" type="slidenum">
              <a:rPr lang="en-GB" altLang="en-US"/>
              <a:pPr>
                <a:spcBef>
                  <a:spcPct val="0"/>
                </a:spcBef>
              </a:pPr>
              <a:t>2</a:t>
            </a:fld>
            <a:endParaRPr lang="en-GB" altLang="en-US"/>
          </a:p>
        </p:txBody>
      </p:sp>
      <p:sp>
        <p:nvSpPr>
          <p:cNvPr id="6147" name="Rectangle 2">
            <a:extLst>
              <a:ext uri="{FF2B5EF4-FFF2-40B4-BE49-F238E27FC236}">
                <a16:creationId xmlns:a16="http://schemas.microsoft.com/office/drawing/2014/main" id="{566CE60F-CACB-4744-92E5-BCC1C6B660B5}"/>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71C862CB-6281-4ECB-95DC-D533F8428A5D}"/>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8EA4A159-734C-4696-9502-88DF1BE6E315}"/>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B613944-1817-40EB-9BB9-7995D5D4CED0}" type="slidenum">
              <a:rPr lang="en-GB" altLang="en-US"/>
              <a:pPr>
                <a:spcBef>
                  <a:spcPct val="0"/>
                </a:spcBef>
              </a:pPr>
              <a:t>3</a:t>
            </a:fld>
            <a:endParaRPr lang="en-GB" altLang="en-US"/>
          </a:p>
        </p:txBody>
      </p:sp>
      <p:sp>
        <p:nvSpPr>
          <p:cNvPr id="8195" name="Rectangle 2">
            <a:extLst>
              <a:ext uri="{FF2B5EF4-FFF2-40B4-BE49-F238E27FC236}">
                <a16:creationId xmlns:a16="http://schemas.microsoft.com/office/drawing/2014/main" id="{EB2367C8-E59E-44F5-B43D-2ABD248EE669}"/>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CC5E87EC-0AC7-4EF2-8FE8-75D2A273E667}"/>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36CFEBB0-4184-402B-AC02-57D4C08ADAE4}"/>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97D2616-C509-40DD-A056-94D6170892C1}" type="slidenum">
              <a:rPr lang="en-GB" altLang="en-US"/>
              <a:pPr>
                <a:spcBef>
                  <a:spcPct val="0"/>
                </a:spcBef>
              </a:pPr>
              <a:t>5</a:t>
            </a:fld>
            <a:endParaRPr lang="en-GB" altLang="en-US"/>
          </a:p>
        </p:txBody>
      </p:sp>
      <p:sp>
        <p:nvSpPr>
          <p:cNvPr id="12291" name="Rectangle 2">
            <a:extLst>
              <a:ext uri="{FF2B5EF4-FFF2-40B4-BE49-F238E27FC236}">
                <a16:creationId xmlns:a16="http://schemas.microsoft.com/office/drawing/2014/main" id="{AF945464-0B8E-4830-B2F9-EAD08AAD888C}"/>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CE33324C-2641-488F-BC1A-57BBC9F3718B}"/>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EE747E15-4EF4-4DBF-A613-A758BB2A1CEF}"/>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2D010C2-2A78-4C8F-9C0D-47C607BBE95C}" type="slidenum">
              <a:rPr lang="en-GB" altLang="en-US"/>
              <a:pPr>
                <a:spcBef>
                  <a:spcPct val="0"/>
                </a:spcBef>
              </a:pPr>
              <a:t>1</a:t>
            </a:fld>
            <a:endParaRPr lang="en-GB" altLang="en-US"/>
          </a:p>
        </p:txBody>
      </p:sp>
      <p:sp>
        <p:nvSpPr>
          <p:cNvPr id="4099" name="Rectangle 2">
            <a:extLst>
              <a:ext uri="{FF2B5EF4-FFF2-40B4-BE49-F238E27FC236}">
                <a16:creationId xmlns:a16="http://schemas.microsoft.com/office/drawing/2014/main" id="{03E8E2B1-F4FE-48F7-9FDB-6DDB3C3D9305}"/>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31345D7D-5FD2-4C63-8DEA-99A30FF50D30}"/>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8119AE7D-3696-4627-87F0-1763B00DD1FB}"/>
              </a:ext>
            </a:extLst>
          </p:cNvPr>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20F944E-AAEA-4F6D-9A96-E31E405977AB}" type="slidenum">
              <a:rPr lang="en-GB" altLang="en-US"/>
              <a:pPr>
                <a:spcBef>
                  <a:spcPct val="0"/>
                </a:spcBef>
              </a:pPr>
              <a:t>4</a:t>
            </a:fld>
            <a:endParaRPr lang="en-GB" altLang="en-US"/>
          </a:p>
        </p:txBody>
      </p:sp>
      <p:sp>
        <p:nvSpPr>
          <p:cNvPr id="10243" name="Rectangle 2">
            <a:extLst>
              <a:ext uri="{FF2B5EF4-FFF2-40B4-BE49-F238E27FC236}">
                <a16:creationId xmlns:a16="http://schemas.microsoft.com/office/drawing/2014/main" id="{6AFB1B84-A113-4D2D-BB98-3E3614DE2BE6}"/>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2ADA17AD-BC0B-4BED-A02D-73DA9DE01AC8}"/>
              </a:ext>
            </a:extLst>
          </p:cNvPr>
          <p:cNvSpPr>
            <a:spLocks noGrp="1" noChangeArrowheads="1"/>
          </p:cNvSpPr>
          <p:nvPr>
            <p:ph type="body" idx="1"/>
          </p:nvPr>
        </p:nvSpPr>
        <p:spPr>
          <a:noFill/>
        </p:spPr>
        <p:txBody>
          <a:bodyPr/>
          <a:lstStyle/>
          <a:p>
            <a:pPr eaLnBrk="1" hangingPunct="1"/>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1500" y="2020888"/>
            <a:ext cx="6477000" cy="1393825"/>
          </a:xfrm>
        </p:spPr>
        <p:txBody>
          <a:bodyPr/>
          <a:lstStyle/>
          <a:p>
            <a:r>
              <a:rPr lang="en-US"/>
              <a:t>Click to edit Master title style</a:t>
            </a:r>
            <a:endParaRPr lang="en-GB"/>
          </a:p>
        </p:txBody>
      </p:sp>
      <p:sp>
        <p:nvSpPr>
          <p:cNvPr id="3" name="Subtitle 2"/>
          <p:cNvSpPr>
            <a:spLocks noGrp="1"/>
          </p:cNvSpPr>
          <p:nvPr>
            <p:ph type="subTitle" idx="1"/>
          </p:nvPr>
        </p:nvSpPr>
        <p:spPr>
          <a:xfrm>
            <a:off x="1143000" y="3686175"/>
            <a:ext cx="5334000" cy="166211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1D7C86B-E485-4DE4-ACD5-5C016B82F4CE}"/>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1A7E8F03-A1CE-40BD-9A29-98AB28F7F70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50681EF-2B66-4FC5-9274-1AD4CBD9A55F}"/>
              </a:ext>
            </a:extLst>
          </p:cNvPr>
          <p:cNvSpPr>
            <a:spLocks noGrp="1" noChangeArrowheads="1"/>
          </p:cNvSpPr>
          <p:nvPr>
            <p:ph type="sldNum" sz="quarter" idx="12"/>
          </p:nvPr>
        </p:nvSpPr>
        <p:spPr>
          <a:ln/>
        </p:spPr>
        <p:txBody>
          <a:bodyPr/>
          <a:lstStyle>
            <a:lvl1pPr>
              <a:defRPr/>
            </a:lvl1pPr>
          </a:lstStyle>
          <a:p>
            <a:fld id="{C597EDE5-A625-47AE-BDCA-001B13E88996}" type="slidenum">
              <a:rPr lang="en-GB" altLang="en-US"/>
              <a:pPr/>
              <a:t>‹#›</a:t>
            </a:fld>
            <a:endParaRPr lang="en-GB" altLang="en-US"/>
          </a:p>
        </p:txBody>
      </p:sp>
    </p:spTree>
    <p:extLst>
      <p:ext uri="{BB962C8B-B14F-4D97-AF65-F5344CB8AC3E}">
        <p14:creationId xmlns:p14="http://schemas.microsoft.com/office/powerpoint/2010/main" val="8938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ECCDFB4D-F359-4EB5-86BF-BD25D0E937FC}"/>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CA271BFB-7A60-47DE-AEAF-9BF8AFA5E4C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64DAD836-6B7C-430E-906A-A8C96C10AB45}"/>
              </a:ext>
            </a:extLst>
          </p:cNvPr>
          <p:cNvSpPr>
            <a:spLocks noGrp="1" noChangeArrowheads="1"/>
          </p:cNvSpPr>
          <p:nvPr>
            <p:ph type="sldNum" sz="quarter" idx="12"/>
          </p:nvPr>
        </p:nvSpPr>
        <p:spPr>
          <a:ln/>
        </p:spPr>
        <p:txBody>
          <a:bodyPr/>
          <a:lstStyle>
            <a:lvl1pPr>
              <a:defRPr/>
            </a:lvl1pPr>
          </a:lstStyle>
          <a:p>
            <a:fld id="{C5670071-EBEF-40FB-B220-A61CB67F1A98}" type="slidenum">
              <a:rPr lang="en-GB" altLang="en-US"/>
              <a:pPr/>
              <a:t>‹#›</a:t>
            </a:fld>
            <a:endParaRPr lang="en-GB" altLang="en-US"/>
          </a:p>
        </p:txBody>
      </p:sp>
    </p:spTree>
    <p:extLst>
      <p:ext uri="{BB962C8B-B14F-4D97-AF65-F5344CB8AC3E}">
        <p14:creationId xmlns:p14="http://schemas.microsoft.com/office/powerpoint/2010/main" val="78210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1663" y="4179888"/>
            <a:ext cx="6477000" cy="129222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01663" y="2757488"/>
            <a:ext cx="6477000" cy="14224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DF8F94C-B923-4814-B565-723E80E91E7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FAEBAC11-BC31-41F0-B23D-DE81CF752CF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BB5B8AC-FE03-42FB-97E2-B8C6857CB05A}"/>
              </a:ext>
            </a:extLst>
          </p:cNvPr>
          <p:cNvSpPr>
            <a:spLocks noGrp="1" noChangeArrowheads="1"/>
          </p:cNvSpPr>
          <p:nvPr>
            <p:ph type="sldNum" sz="quarter" idx="12"/>
          </p:nvPr>
        </p:nvSpPr>
        <p:spPr>
          <a:ln/>
        </p:spPr>
        <p:txBody>
          <a:bodyPr/>
          <a:lstStyle>
            <a:lvl1pPr>
              <a:defRPr/>
            </a:lvl1pPr>
          </a:lstStyle>
          <a:p>
            <a:fld id="{AA8C5CB2-F9BE-4A07-93B1-C4C01A1D8156}" type="slidenum">
              <a:rPr lang="en-GB" altLang="en-US"/>
              <a:pPr/>
              <a:t>‹#›</a:t>
            </a:fld>
            <a:endParaRPr lang="en-GB" altLang="en-US"/>
          </a:p>
        </p:txBody>
      </p:sp>
    </p:spTree>
    <p:extLst>
      <p:ext uri="{BB962C8B-B14F-4D97-AF65-F5344CB8AC3E}">
        <p14:creationId xmlns:p14="http://schemas.microsoft.com/office/powerpoint/2010/main" val="2256487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1000" y="1517650"/>
            <a:ext cx="3352800" cy="4294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886200" y="1517650"/>
            <a:ext cx="3352800" cy="4294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53603FB-7B0D-43B8-8308-5CD12D514D7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8AB6B755-A18A-4155-A3A1-16DE1BC4F8D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F2F18035-C4C7-466D-8C8C-2CC1044D7379}"/>
              </a:ext>
            </a:extLst>
          </p:cNvPr>
          <p:cNvSpPr>
            <a:spLocks noGrp="1" noChangeArrowheads="1"/>
          </p:cNvSpPr>
          <p:nvPr>
            <p:ph type="sldNum" sz="quarter" idx="12"/>
          </p:nvPr>
        </p:nvSpPr>
        <p:spPr>
          <a:ln/>
        </p:spPr>
        <p:txBody>
          <a:bodyPr/>
          <a:lstStyle>
            <a:lvl1pPr>
              <a:defRPr/>
            </a:lvl1pPr>
          </a:lstStyle>
          <a:p>
            <a:fld id="{0B36582E-C585-49D9-BCD4-48405D405DC9}" type="slidenum">
              <a:rPr lang="en-GB" altLang="en-US"/>
              <a:pPr/>
              <a:t>‹#›</a:t>
            </a:fld>
            <a:endParaRPr lang="en-GB" altLang="en-US"/>
          </a:p>
        </p:txBody>
      </p:sp>
    </p:spTree>
    <p:extLst>
      <p:ext uri="{BB962C8B-B14F-4D97-AF65-F5344CB8AC3E}">
        <p14:creationId xmlns:p14="http://schemas.microsoft.com/office/powerpoint/2010/main" val="1058968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1000" y="1455738"/>
            <a:ext cx="3367088" cy="608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1000" y="2063750"/>
            <a:ext cx="3367088" cy="37480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870325" y="1455738"/>
            <a:ext cx="3368675" cy="608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70325" y="2063750"/>
            <a:ext cx="3368675" cy="37480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10C65035-2821-4F4C-90B1-F2F153CFBEE0}"/>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5DC7C6C2-6B52-4A39-A60F-CB9673F1A90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AA4419E4-6C87-40EC-B59D-E4E74EC4245E}"/>
              </a:ext>
            </a:extLst>
          </p:cNvPr>
          <p:cNvSpPr>
            <a:spLocks noGrp="1" noChangeArrowheads="1"/>
          </p:cNvSpPr>
          <p:nvPr>
            <p:ph type="sldNum" sz="quarter" idx="12"/>
          </p:nvPr>
        </p:nvSpPr>
        <p:spPr>
          <a:ln/>
        </p:spPr>
        <p:txBody>
          <a:bodyPr/>
          <a:lstStyle>
            <a:lvl1pPr>
              <a:defRPr/>
            </a:lvl1pPr>
          </a:lstStyle>
          <a:p>
            <a:fld id="{FB34EB2C-3371-413A-9845-AAAB2BF5E102}" type="slidenum">
              <a:rPr lang="en-GB" altLang="en-US"/>
              <a:pPr/>
              <a:t>‹#›</a:t>
            </a:fld>
            <a:endParaRPr lang="en-GB" altLang="en-US"/>
          </a:p>
        </p:txBody>
      </p:sp>
    </p:spTree>
    <p:extLst>
      <p:ext uri="{BB962C8B-B14F-4D97-AF65-F5344CB8AC3E}">
        <p14:creationId xmlns:p14="http://schemas.microsoft.com/office/powerpoint/2010/main" val="2984682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0EC91778-E875-4332-8900-45727F71C5C5}"/>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E06AAF2F-D640-4EC0-A6FB-E5C1CCCC860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03673136-1A27-4FCF-B041-4429161727D8}"/>
              </a:ext>
            </a:extLst>
          </p:cNvPr>
          <p:cNvSpPr>
            <a:spLocks noGrp="1" noChangeArrowheads="1"/>
          </p:cNvSpPr>
          <p:nvPr>
            <p:ph type="sldNum" sz="quarter" idx="12"/>
          </p:nvPr>
        </p:nvSpPr>
        <p:spPr>
          <a:ln/>
        </p:spPr>
        <p:txBody>
          <a:bodyPr/>
          <a:lstStyle>
            <a:lvl1pPr>
              <a:defRPr/>
            </a:lvl1pPr>
          </a:lstStyle>
          <a:p>
            <a:fld id="{5DC7CA77-0C33-407F-BDB8-9F370167761E}" type="slidenum">
              <a:rPr lang="en-GB" altLang="en-US"/>
              <a:pPr/>
              <a:t>‹#›</a:t>
            </a:fld>
            <a:endParaRPr lang="en-GB" altLang="en-US"/>
          </a:p>
        </p:txBody>
      </p:sp>
    </p:spTree>
    <p:extLst>
      <p:ext uri="{BB962C8B-B14F-4D97-AF65-F5344CB8AC3E}">
        <p14:creationId xmlns:p14="http://schemas.microsoft.com/office/powerpoint/2010/main" val="1615055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C545F55-6DFA-48EC-B359-DDC505550DCA}"/>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840094FA-0CD7-4AAA-ADAE-355408DFA00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CCA51120-13C5-4E4D-A73F-FF4912A924E9}"/>
              </a:ext>
            </a:extLst>
          </p:cNvPr>
          <p:cNvSpPr>
            <a:spLocks noGrp="1" noChangeArrowheads="1"/>
          </p:cNvSpPr>
          <p:nvPr>
            <p:ph type="sldNum" sz="quarter" idx="12"/>
          </p:nvPr>
        </p:nvSpPr>
        <p:spPr>
          <a:ln/>
        </p:spPr>
        <p:txBody>
          <a:bodyPr/>
          <a:lstStyle>
            <a:lvl1pPr>
              <a:defRPr/>
            </a:lvl1pPr>
          </a:lstStyle>
          <a:p>
            <a:fld id="{F02500BA-ED17-4D0E-B648-65C1B461A72B}" type="slidenum">
              <a:rPr lang="en-GB" altLang="en-US"/>
              <a:pPr/>
              <a:t>‹#›</a:t>
            </a:fld>
            <a:endParaRPr lang="en-GB" altLang="en-US"/>
          </a:p>
        </p:txBody>
      </p:sp>
    </p:spTree>
    <p:extLst>
      <p:ext uri="{BB962C8B-B14F-4D97-AF65-F5344CB8AC3E}">
        <p14:creationId xmlns:p14="http://schemas.microsoft.com/office/powerpoint/2010/main" val="19223879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1000" y="258763"/>
            <a:ext cx="2506663" cy="1103312"/>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979738" y="258763"/>
            <a:ext cx="4259262" cy="55530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1000" y="1362075"/>
            <a:ext cx="2506663" cy="4449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C4370EA-609A-4EF3-90F0-5B4AEEC77E4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9F32D77E-21E6-4EE9-922E-6567F9B2F72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B88CFCD7-69D5-4C8C-B06D-7F353C0736B0}"/>
              </a:ext>
            </a:extLst>
          </p:cNvPr>
          <p:cNvSpPr>
            <a:spLocks noGrp="1" noChangeArrowheads="1"/>
          </p:cNvSpPr>
          <p:nvPr>
            <p:ph type="sldNum" sz="quarter" idx="12"/>
          </p:nvPr>
        </p:nvSpPr>
        <p:spPr>
          <a:ln/>
        </p:spPr>
        <p:txBody>
          <a:bodyPr/>
          <a:lstStyle>
            <a:lvl1pPr>
              <a:defRPr/>
            </a:lvl1pPr>
          </a:lstStyle>
          <a:p>
            <a:fld id="{3342187B-4E8C-4797-B3C0-CC3A28AE527E}" type="slidenum">
              <a:rPr lang="en-GB" altLang="en-US"/>
              <a:pPr/>
              <a:t>‹#›</a:t>
            </a:fld>
            <a:endParaRPr lang="en-GB" altLang="en-US"/>
          </a:p>
        </p:txBody>
      </p:sp>
    </p:spTree>
    <p:extLst>
      <p:ext uri="{BB962C8B-B14F-4D97-AF65-F5344CB8AC3E}">
        <p14:creationId xmlns:p14="http://schemas.microsoft.com/office/powerpoint/2010/main" val="3979405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93838" y="4554538"/>
            <a:ext cx="4572000" cy="536575"/>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493838" y="581025"/>
            <a:ext cx="4572000" cy="39036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493838" y="5091113"/>
            <a:ext cx="4572000" cy="763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439AFF10-CC83-44B6-B969-889FAFBEF09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B27C4492-0822-4F06-BB31-4E5C1283DD6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DC1C0C19-E4C3-41D2-A8F9-0F5E3CC4CCD1}"/>
              </a:ext>
            </a:extLst>
          </p:cNvPr>
          <p:cNvSpPr>
            <a:spLocks noGrp="1" noChangeArrowheads="1"/>
          </p:cNvSpPr>
          <p:nvPr>
            <p:ph type="sldNum" sz="quarter" idx="12"/>
          </p:nvPr>
        </p:nvSpPr>
        <p:spPr>
          <a:ln/>
        </p:spPr>
        <p:txBody>
          <a:bodyPr/>
          <a:lstStyle>
            <a:lvl1pPr>
              <a:defRPr/>
            </a:lvl1pPr>
          </a:lstStyle>
          <a:p>
            <a:fld id="{8DED8D55-B64D-42AA-9026-C375503509FC}" type="slidenum">
              <a:rPr lang="en-GB" altLang="en-US"/>
              <a:pPr/>
              <a:t>‹#›</a:t>
            </a:fld>
            <a:endParaRPr lang="en-GB" altLang="en-US"/>
          </a:p>
        </p:txBody>
      </p:sp>
    </p:spTree>
    <p:extLst>
      <p:ext uri="{BB962C8B-B14F-4D97-AF65-F5344CB8AC3E}">
        <p14:creationId xmlns:p14="http://schemas.microsoft.com/office/powerpoint/2010/main" val="303054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84DF99E-F09C-42D2-BB47-C02B0039B430}"/>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F49E13BC-3591-424F-A066-3650CAF9128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483970BF-20A4-44E8-A464-235EE3034CBB}"/>
              </a:ext>
            </a:extLst>
          </p:cNvPr>
          <p:cNvSpPr>
            <a:spLocks noGrp="1" noChangeArrowheads="1"/>
          </p:cNvSpPr>
          <p:nvPr>
            <p:ph type="sldNum" sz="quarter" idx="12"/>
          </p:nvPr>
        </p:nvSpPr>
        <p:spPr>
          <a:ln/>
        </p:spPr>
        <p:txBody>
          <a:bodyPr/>
          <a:lstStyle>
            <a:lvl1pPr>
              <a:defRPr/>
            </a:lvl1pPr>
          </a:lstStyle>
          <a:p>
            <a:fld id="{D5DFBD05-4D8E-4448-BF67-9DE5F18032DE}" type="slidenum">
              <a:rPr lang="en-GB" altLang="en-US"/>
              <a:pPr/>
              <a:t>‹#›</a:t>
            </a:fld>
            <a:endParaRPr lang="en-GB" altLang="en-US"/>
          </a:p>
        </p:txBody>
      </p:sp>
    </p:spTree>
    <p:extLst>
      <p:ext uri="{BB962C8B-B14F-4D97-AF65-F5344CB8AC3E}">
        <p14:creationId xmlns:p14="http://schemas.microsoft.com/office/powerpoint/2010/main" val="1113905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24500" y="260350"/>
            <a:ext cx="1714500" cy="555148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1000" y="260350"/>
            <a:ext cx="4991100" cy="55514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07C98A9-0882-4E5E-B5AC-AB5236C0971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33F3A2B7-056B-4123-A587-5DD2727B30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AFEF0587-6592-48E4-B555-8360FD279E46}"/>
              </a:ext>
            </a:extLst>
          </p:cNvPr>
          <p:cNvSpPr>
            <a:spLocks noGrp="1" noChangeArrowheads="1"/>
          </p:cNvSpPr>
          <p:nvPr>
            <p:ph type="sldNum" sz="quarter" idx="12"/>
          </p:nvPr>
        </p:nvSpPr>
        <p:spPr>
          <a:ln/>
        </p:spPr>
        <p:txBody>
          <a:bodyPr/>
          <a:lstStyle>
            <a:lvl1pPr>
              <a:defRPr/>
            </a:lvl1pPr>
          </a:lstStyle>
          <a:p>
            <a:fld id="{F2CF2AF1-0FDB-41D3-813C-D16343931686}" type="slidenum">
              <a:rPr lang="en-GB" altLang="en-US"/>
              <a:pPr/>
              <a:t>‹#›</a:t>
            </a:fld>
            <a:endParaRPr lang="en-GB" altLang="en-US"/>
          </a:p>
        </p:txBody>
      </p:sp>
    </p:spTree>
    <p:extLst>
      <p:ext uri="{BB962C8B-B14F-4D97-AF65-F5344CB8AC3E}">
        <p14:creationId xmlns:p14="http://schemas.microsoft.com/office/powerpoint/2010/main" val="2767149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B95BECB-70CF-4274-A1DE-23B2673DBB13}"/>
              </a:ext>
            </a:extLst>
          </p:cNvPr>
          <p:cNvSpPr>
            <a:spLocks noGrp="1" noChangeArrowheads="1"/>
          </p:cNvSpPr>
          <p:nvPr>
            <p:ph type="title"/>
          </p:nvPr>
        </p:nvSpPr>
        <p:spPr bwMode="auto">
          <a:xfrm>
            <a:off x="381000" y="260350"/>
            <a:ext cx="6858000"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526F9B0D-8066-49F2-BB0A-BEF5F9990D32}"/>
              </a:ext>
            </a:extLst>
          </p:cNvPr>
          <p:cNvSpPr>
            <a:spLocks noGrp="1" noChangeArrowheads="1"/>
          </p:cNvSpPr>
          <p:nvPr>
            <p:ph type="body" idx="1"/>
          </p:nvPr>
        </p:nvSpPr>
        <p:spPr bwMode="auto">
          <a:xfrm>
            <a:off x="381000" y="1517650"/>
            <a:ext cx="6858000" cy="429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F449B55-3A0F-402E-987B-5554C8BCC629}"/>
              </a:ext>
            </a:extLst>
          </p:cNvPr>
          <p:cNvSpPr>
            <a:spLocks noGrp="1" noChangeArrowheads="1"/>
          </p:cNvSpPr>
          <p:nvPr>
            <p:ph type="dt" sz="half" idx="2"/>
          </p:nvPr>
        </p:nvSpPr>
        <p:spPr bwMode="auto">
          <a:xfrm>
            <a:off x="381000" y="5924550"/>
            <a:ext cx="1778000" cy="45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GB"/>
          </a:p>
        </p:txBody>
      </p:sp>
      <p:sp>
        <p:nvSpPr>
          <p:cNvPr id="1029" name="Rectangle 5">
            <a:extLst>
              <a:ext uri="{FF2B5EF4-FFF2-40B4-BE49-F238E27FC236}">
                <a16:creationId xmlns:a16="http://schemas.microsoft.com/office/drawing/2014/main" id="{4DFA560F-700B-4448-8746-07D7CCAE6872}"/>
              </a:ext>
            </a:extLst>
          </p:cNvPr>
          <p:cNvSpPr>
            <a:spLocks noGrp="1" noChangeArrowheads="1"/>
          </p:cNvSpPr>
          <p:nvPr>
            <p:ph type="ftr" sz="quarter" idx="3"/>
          </p:nvPr>
        </p:nvSpPr>
        <p:spPr bwMode="auto">
          <a:xfrm>
            <a:off x="2603500" y="5924550"/>
            <a:ext cx="2413000" cy="45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GB"/>
          </a:p>
        </p:txBody>
      </p:sp>
      <p:sp>
        <p:nvSpPr>
          <p:cNvPr id="1030" name="Rectangle 6">
            <a:extLst>
              <a:ext uri="{FF2B5EF4-FFF2-40B4-BE49-F238E27FC236}">
                <a16:creationId xmlns:a16="http://schemas.microsoft.com/office/drawing/2014/main" id="{6FA6670B-AA4C-49B8-A7C2-7210BC1A7721}"/>
              </a:ext>
            </a:extLst>
          </p:cNvPr>
          <p:cNvSpPr>
            <a:spLocks noGrp="1" noChangeArrowheads="1"/>
          </p:cNvSpPr>
          <p:nvPr>
            <p:ph type="sldNum" sz="quarter" idx="4"/>
          </p:nvPr>
        </p:nvSpPr>
        <p:spPr bwMode="auto">
          <a:xfrm>
            <a:off x="5461000" y="5924550"/>
            <a:ext cx="1778000" cy="45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595C83B4-1251-4F05-B3E1-2663F9C1B90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ww.google.co.uk/url?sa=i&amp;rct=j&amp;q=&amp;esrc=s&amp;source=images&amp;cd=&amp;cad=rja&amp;uact=8&amp;ved=2ahUKEwizwZ3AvYDdAhUHyKQKHQpwCO8QjRx6BAgBEAU&amp;url=https://www.tes.com/teaching-resource/maths-measurement-conversion-place-mat-kg-g-l-ml-cm-km-m-mm-11048119&amp;psig=AOvVaw0pI5LLDOrRz1LDq4oYMFJF&amp;ust=1535021104528982" TargetMode="Externa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Text Box 2">
            <a:extLst>
              <a:ext uri="{FF2B5EF4-FFF2-40B4-BE49-F238E27FC236}">
                <a16:creationId xmlns:a16="http://schemas.microsoft.com/office/drawing/2014/main" id="{9FE6DBDA-3B7E-49AC-9ABB-3095AF2AA29E}"/>
              </a:ext>
            </a:extLst>
          </p:cNvPr>
          <p:cNvSpPr txBox="1">
            <a:spLocks noChangeArrowheads="1"/>
          </p:cNvSpPr>
          <p:nvPr/>
        </p:nvSpPr>
        <p:spPr bwMode="auto">
          <a:xfrm>
            <a:off x="184150" y="584200"/>
            <a:ext cx="7651750"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targets, indicated below. </a:t>
            </a:r>
          </a:p>
          <a:p>
            <a:pPr algn="ctr" eaLnBrk="1" hangingPunct="1">
              <a:spcBef>
                <a:spcPct val="0"/>
              </a:spcBef>
              <a:buFontTx/>
              <a:buNone/>
            </a:pPr>
            <a:r>
              <a:rPr lang="en-GB" altLang="en-US" sz="1100">
                <a:solidFill>
                  <a:srgbClr val="000000"/>
                </a:solidFill>
                <a:latin typeface="Comic Sans MS" panose="030F0702030302020204" pitchFamily="66" charset="0"/>
              </a:rPr>
              <a:t>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5123" name="Text Box 3">
            <a:extLst>
              <a:ext uri="{FF2B5EF4-FFF2-40B4-BE49-F238E27FC236}">
                <a16:creationId xmlns:a16="http://schemas.microsoft.com/office/drawing/2014/main" id="{56901A96-4779-4BB1-AE5C-7460A4C7DB41}"/>
              </a:ext>
            </a:extLst>
          </p:cNvPr>
          <p:cNvSpPr txBox="1">
            <a:spLocks noChangeArrowheads="1"/>
          </p:cNvSpPr>
          <p:nvPr/>
        </p:nvSpPr>
        <p:spPr bwMode="auto">
          <a:xfrm>
            <a:off x="1858963"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5124" name="Text Box 9">
            <a:extLst>
              <a:ext uri="{FF2B5EF4-FFF2-40B4-BE49-F238E27FC236}">
                <a16:creationId xmlns:a16="http://schemas.microsoft.com/office/drawing/2014/main" id="{1851DBF1-279A-4E72-814A-92C505722F96}"/>
              </a:ext>
            </a:extLst>
          </p:cNvPr>
          <p:cNvSpPr txBox="1">
            <a:spLocks noChangeArrowheads="1"/>
          </p:cNvSpPr>
          <p:nvPr/>
        </p:nvSpPr>
        <p:spPr bwMode="auto">
          <a:xfrm>
            <a:off x="2279650" y="1231900"/>
            <a:ext cx="16319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200"/>
          </a:p>
        </p:txBody>
      </p:sp>
      <p:sp>
        <p:nvSpPr>
          <p:cNvPr id="3078" name="Text Box 11">
            <a:extLst>
              <a:ext uri="{FF2B5EF4-FFF2-40B4-BE49-F238E27FC236}">
                <a16:creationId xmlns:a16="http://schemas.microsoft.com/office/drawing/2014/main" id="{78EA1208-D216-4CC2-9F31-26E5DFF6178D}"/>
              </a:ext>
            </a:extLst>
          </p:cNvPr>
          <p:cNvSpPr txBox="1">
            <a:spLocks noChangeArrowheads="1"/>
          </p:cNvSpPr>
          <p:nvPr/>
        </p:nvSpPr>
        <p:spPr bwMode="auto">
          <a:xfrm>
            <a:off x="635000" y="1031875"/>
            <a:ext cx="6553200" cy="369332"/>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GB" sz="1800" dirty="0">
                <a:solidFill>
                  <a:schemeClr val="bg1"/>
                </a:solidFill>
              </a:rPr>
              <a:t>Know all multiplication and division facts up to 12 x 12.</a:t>
            </a:r>
            <a:endParaRPr lang="en-GB" altLang="en-US" sz="1800" dirty="0">
              <a:solidFill>
                <a:schemeClr val="bg1"/>
              </a:solidFill>
            </a:endParaRPr>
          </a:p>
        </p:txBody>
      </p:sp>
      <p:sp>
        <p:nvSpPr>
          <p:cNvPr id="5128" name="Text Box 12">
            <a:extLst>
              <a:ext uri="{FF2B5EF4-FFF2-40B4-BE49-F238E27FC236}">
                <a16:creationId xmlns:a16="http://schemas.microsoft.com/office/drawing/2014/main" id="{641F327D-C61B-479D-9466-6081E1C3CE78}"/>
              </a:ext>
            </a:extLst>
          </p:cNvPr>
          <p:cNvSpPr txBox="1">
            <a:spLocks noChangeArrowheads="1"/>
          </p:cNvSpPr>
          <p:nvPr/>
        </p:nvSpPr>
        <p:spPr bwMode="auto">
          <a:xfrm>
            <a:off x="5451475" y="1203325"/>
            <a:ext cx="174625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000"/>
          </a:p>
        </p:txBody>
      </p:sp>
      <p:pic>
        <p:nvPicPr>
          <p:cNvPr id="5129" name="Picture 14" descr="clipboard(3)">
            <a:extLst>
              <a:ext uri="{FF2B5EF4-FFF2-40B4-BE49-F238E27FC236}">
                <a16:creationId xmlns:a16="http://schemas.microsoft.com/office/drawing/2014/main" id="{5399F891-B547-4C70-AD46-E6C6FB2BB5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063" y="3333750"/>
            <a:ext cx="2520950"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30" name="Text Box 19">
            <a:extLst>
              <a:ext uri="{FF2B5EF4-FFF2-40B4-BE49-F238E27FC236}">
                <a16:creationId xmlns:a16="http://schemas.microsoft.com/office/drawing/2014/main" id="{9D33F6DE-BCFA-42A2-BD5F-54019500CBE8}"/>
              </a:ext>
            </a:extLst>
          </p:cNvPr>
          <p:cNvSpPr txBox="1">
            <a:spLocks noChangeArrowheads="1"/>
          </p:cNvSpPr>
          <p:nvPr/>
        </p:nvSpPr>
        <p:spPr bwMode="auto">
          <a:xfrm>
            <a:off x="500063" y="3074988"/>
            <a:ext cx="325120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a:solidFill>
                  <a:srgbClr val="000000"/>
                </a:solidFill>
                <a:latin typeface="Comic Sans MS" panose="030F0702030302020204" pitchFamily="66" charset="0"/>
              </a:rPr>
              <a:t>How many 10 pence pieces make 50 pence?</a:t>
            </a:r>
            <a:endParaRPr lang="en-GB" altLang="en-US" sz="1100"/>
          </a:p>
        </p:txBody>
      </p:sp>
      <p:sp>
        <p:nvSpPr>
          <p:cNvPr id="3083" name="Text Box 16">
            <a:extLst>
              <a:ext uri="{FF2B5EF4-FFF2-40B4-BE49-F238E27FC236}">
                <a16:creationId xmlns:a16="http://schemas.microsoft.com/office/drawing/2014/main" id="{AC891015-BC49-432A-99C2-C88EA86FC858}"/>
              </a:ext>
            </a:extLst>
          </p:cNvPr>
          <p:cNvSpPr txBox="1">
            <a:spLocks noChangeArrowheads="1"/>
          </p:cNvSpPr>
          <p:nvPr/>
        </p:nvSpPr>
        <p:spPr bwMode="auto">
          <a:xfrm>
            <a:off x="388938" y="1471613"/>
            <a:ext cx="7053262" cy="89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000" b="1" dirty="0">
                <a:solidFill>
                  <a:srgbClr val="000000"/>
                </a:solidFill>
                <a:latin typeface="Comic Sans MS" panose="030F0702030302020204" pitchFamily="66" charset="0"/>
              </a:rPr>
              <a:t>Helpful hints </a:t>
            </a:r>
            <a:endParaRPr lang="en-GB" altLang="en-US" sz="1000" b="1" dirty="0"/>
          </a:p>
          <a:p>
            <a:pPr marL="171450" indent="-171450" eaLnBrk="1" hangingPunct="1">
              <a:spcBef>
                <a:spcPct val="0"/>
              </a:spcBef>
              <a:defRPr/>
            </a:pPr>
            <a:r>
              <a:rPr lang="en-GB" altLang="en-US" sz="1000" i="1" dirty="0">
                <a:solidFill>
                  <a:srgbClr val="000000"/>
                </a:solidFill>
                <a:latin typeface="Comic Sans MS" panose="030F0702030302020204" pitchFamily="66" charset="0"/>
              </a:rPr>
              <a:t>Create regular opportunities for rapid-fire questions where an instant correct answer is required.</a:t>
            </a:r>
          </a:p>
          <a:p>
            <a:pPr marL="171450" indent="-171450" eaLnBrk="1" hangingPunct="1">
              <a:spcBef>
                <a:spcPct val="0"/>
              </a:spcBef>
              <a:defRPr/>
            </a:pPr>
            <a:r>
              <a:rPr lang="en-GB" altLang="en-US" sz="1000" i="1" dirty="0">
                <a:solidFill>
                  <a:srgbClr val="000000"/>
                </a:solidFill>
                <a:latin typeface="Comic Sans MS" panose="030F0702030302020204" pitchFamily="66" charset="0"/>
              </a:rPr>
              <a:t>Encourage children use what they already know, for example the 6x table is double the 3x table!</a:t>
            </a:r>
          </a:p>
          <a:p>
            <a:pPr marL="171450" indent="-171450" eaLnBrk="1" hangingPunct="1">
              <a:spcBef>
                <a:spcPct val="0"/>
              </a:spcBef>
              <a:defRPr/>
            </a:pPr>
            <a:r>
              <a:rPr lang="en-GB" altLang="en-US" sz="1000" i="1" dirty="0">
                <a:solidFill>
                  <a:srgbClr val="000000"/>
                </a:solidFill>
                <a:latin typeface="Comic Sans MS" panose="030F0702030302020204" pitchFamily="66" charset="0"/>
              </a:rPr>
              <a:t>Chanting tables really does help. Make it fun by adding actions too or singing!</a:t>
            </a:r>
          </a:p>
          <a:p>
            <a:pPr marL="171450" indent="-171450" eaLnBrk="1" hangingPunct="1">
              <a:spcBef>
                <a:spcPct val="0"/>
              </a:spcBef>
              <a:defRPr/>
            </a:pPr>
            <a:r>
              <a:rPr lang="en-GB" altLang="en-US" sz="1000" i="1" dirty="0">
                <a:solidFill>
                  <a:srgbClr val="000000"/>
                </a:solidFill>
                <a:latin typeface="Comic Sans MS" panose="030F0702030302020204" pitchFamily="66" charset="0"/>
              </a:rPr>
              <a:t>Don't forget to chant those division facts too, they are often much harder to recall.</a:t>
            </a:r>
            <a:endParaRPr lang="en-GB" altLang="en-US" sz="1000" dirty="0"/>
          </a:p>
        </p:txBody>
      </p:sp>
      <p:sp>
        <p:nvSpPr>
          <p:cNvPr id="3086" name="Text Box 17">
            <a:extLst>
              <a:ext uri="{FF2B5EF4-FFF2-40B4-BE49-F238E27FC236}">
                <a16:creationId xmlns:a16="http://schemas.microsoft.com/office/drawing/2014/main" id="{E9DE6512-86FF-4D5C-99FA-89AC4CFE5B3A}"/>
              </a:ext>
            </a:extLst>
          </p:cNvPr>
          <p:cNvSpPr txBox="1">
            <a:spLocks noChangeArrowheads="1"/>
          </p:cNvSpPr>
          <p:nvPr/>
        </p:nvSpPr>
        <p:spPr bwMode="auto">
          <a:xfrm>
            <a:off x="874713" y="2366963"/>
            <a:ext cx="5581650" cy="600075"/>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100" b="1" i="1" dirty="0">
                <a:solidFill>
                  <a:srgbClr val="000000"/>
                </a:solidFill>
                <a:latin typeface="Comic Sans MS" panose="030F0702030302020204" pitchFamily="66" charset="0"/>
              </a:rPr>
              <a:t>Key vocabulary</a:t>
            </a:r>
            <a:endParaRPr lang="en-GB" altLang="en-US" sz="1100" dirty="0"/>
          </a:p>
          <a:p>
            <a:pPr eaLnBrk="1" hangingPunct="1">
              <a:spcBef>
                <a:spcPct val="0"/>
              </a:spcBef>
              <a:buFontTx/>
              <a:buNone/>
              <a:defRPr/>
            </a:pPr>
            <a:r>
              <a:rPr lang="en-GB" altLang="en-US" sz="1100" i="1" dirty="0">
                <a:solidFill>
                  <a:srgbClr val="000000"/>
                </a:solidFill>
                <a:latin typeface="Comic Sans MS" panose="030F0702030302020204" pitchFamily="66" charset="0"/>
              </a:rPr>
              <a:t>times     multiplied by     lots of      groups of       multiple of   divided by    shared   </a:t>
            </a:r>
          </a:p>
          <a:p>
            <a:pPr eaLnBrk="1" hangingPunct="1">
              <a:spcBef>
                <a:spcPct val="0"/>
              </a:spcBef>
              <a:buFontTx/>
              <a:buNone/>
              <a:defRPr/>
            </a:pPr>
            <a:r>
              <a:rPr lang="en-GB" altLang="en-US" sz="1100" i="1" dirty="0">
                <a:solidFill>
                  <a:srgbClr val="000000"/>
                </a:solidFill>
                <a:latin typeface="Comic Sans MS" panose="030F0702030302020204" pitchFamily="66" charset="0"/>
              </a:rPr>
              <a:t> product          divisible by        factor    square number</a:t>
            </a:r>
            <a:endParaRPr lang="en-GB" altLang="en-US" sz="1100" dirty="0"/>
          </a:p>
        </p:txBody>
      </p:sp>
      <p:sp>
        <p:nvSpPr>
          <p:cNvPr id="5133" name="Text Box 24">
            <a:extLst>
              <a:ext uri="{FF2B5EF4-FFF2-40B4-BE49-F238E27FC236}">
                <a16:creationId xmlns:a16="http://schemas.microsoft.com/office/drawing/2014/main" id="{1814A50F-7976-4254-A934-C057A31721E1}"/>
              </a:ext>
            </a:extLst>
          </p:cNvPr>
          <p:cNvSpPr txBox="1">
            <a:spLocks noChangeArrowheads="1"/>
          </p:cNvSpPr>
          <p:nvPr/>
        </p:nvSpPr>
        <p:spPr bwMode="auto">
          <a:xfrm>
            <a:off x="361950" y="4187825"/>
            <a:ext cx="37274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A vending machine is broken and only takes 5p coins. How many coins do you need to pay for a bar of chocolate that costs 45p?</a:t>
            </a:r>
            <a:endParaRPr lang="en-GB" altLang="en-US" sz="1000"/>
          </a:p>
        </p:txBody>
      </p:sp>
      <p:sp>
        <p:nvSpPr>
          <p:cNvPr id="5134" name="Text Box 119">
            <a:extLst>
              <a:ext uri="{FF2B5EF4-FFF2-40B4-BE49-F238E27FC236}">
                <a16:creationId xmlns:a16="http://schemas.microsoft.com/office/drawing/2014/main" id="{9910A71D-40FC-4552-81BD-4B1409DFF28C}"/>
              </a:ext>
            </a:extLst>
          </p:cNvPr>
          <p:cNvSpPr txBox="1">
            <a:spLocks noChangeArrowheads="1"/>
          </p:cNvSpPr>
          <p:nvPr/>
        </p:nvSpPr>
        <p:spPr bwMode="auto">
          <a:xfrm>
            <a:off x="320675" y="4775200"/>
            <a:ext cx="35226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A piece of ribbon measure 56cm in total. 8 cm are needed to make a bow. How many bows can we make?</a:t>
            </a:r>
            <a:endParaRPr lang="en-GB" altLang="en-US" sz="1000"/>
          </a:p>
        </p:txBody>
      </p:sp>
      <p:sp>
        <p:nvSpPr>
          <p:cNvPr id="5135" name="Text Box 11">
            <a:extLst>
              <a:ext uri="{FF2B5EF4-FFF2-40B4-BE49-F238E27FC236}">
                <a16:creationId xmlns:a16="http://schemas.microsoft.com/office/drawing/2014/main" id="{ACDFDC2B-95C8-4F07-80F1-3A72CE5B4532}"/>
              </a:ext>
            </a:extLst>
          </p:cNvPr>
          <p:cNvSpPr txBox="1">
            <a:spLocks noChangeArrowheads="1"/>
          </p:cNvSpPr>
          <p:nvPr/>
        </p:nvSpPr>
        <p:spPr bwMode="auto">
          <a:xfrm>
            <a:off x="3951288" y="3074988"/>
            <a:ext cx="938212"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b="1">
                <a:solidFill>
                  <a:srgbClr val="000000"/>
                </a:solidFill>
                <a:latin typeface="Comic Sans MS" panose="030F0702030302020204" pitchFamily="66" charset="0"/>
              </a:rPr>
              <a:t>Call out!</a:t>
            </a:r>
            <a:endParaRPr lang="en-GB" altLang="en-US" sz="1200" b="1"/>
          </a:p>
        </p:txBody>
      </p:sp>
      <p:sp>
        <p:nvSpPr>
          <p:cNvPr id="5136" name="Text Box 21">
            <a:extLst>
              <a:ext uri="{FF2B5EF4-FFF2-40B4-BE49-F238E27FC236}">
                <a16:creationId xmlns:a16="http://schemas.microsoft.com/office/drawing/2014/main" id="{011DCE05-0D1E-4FF9-8BD5-0C66ECF5D696}"/>
              </a:ext>
            </a:extLst>
          </p:cNvPr>
          <p:cNvSpPr txBox="1">
            <a:spLocks noChangeArrowheads="1"/>
          </p:cNvSpPr>
          <p:nvPr/>
        </p:nvSpPr>
        <p:spPr bwMode="auto">
          <a:xfrm>
            <a:off x="3938588" y="3313113"/>
            <a:ext cx="35401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Play Fizz Buzz. To practise the 5 and 8 times tables together take it in turns to count in ones. If a number is in the 5 x table say 'Fizz' instead of the number. Say 'Buzz' if it's in the 8's and 'Fizz Buzz' if it's in both.</a:t>
            </a:r>
            <a:endParaRPr lang="en-GB" altLang="en-US" sz="1000"/>
          </a:p>
        </p:txBody>
      </p:sp>
      <p:sp>
        <p:nvSpPr>
          <p:cNvPr id="5137" name="Text Box 18">
            <a:extLst>
              <a:ext uri="{FF2B5EF4-FFF2-40B4-BE49-F238E27FC236}">
                <a16:creationId xmlns:a16="http://schemas.microsoft.com/office/drawing/2014/main" id="{86EA5276-84AD-4C90-BE06-2D3FCE0B714F}"/>
              </a:ext>
            </a:extLst>
          </p:cNvPr>
          <p:cNvSpPr txBox="1">
            <a:spLocks noChangeArrowheads="1"/>
          </p:cNvSpPr>
          <p:nvPr/>
        </p:nvSpPr>
        <p:spPr bwMode="auto">
          <a:xfrm>
            <a:off x="3937000" y="4105275"/>
            <a:ext cx="33480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Pick a domino, add the number of dots together then multiply by the table they are working on. To extend to all times tables, pick two dominoes to multiply the total number of dots on each together.</a:t>
            </a:r>
            <a:endParaRPr lang="en-GB" altLang="en-US" sz="1000"/>
          </a:p>
        </p:txBody>
      </p:sp>
      <p:sp>
        <p:nvSpPr>
          <p:cNvPr id="5138" name="Text Box 19">
            <a:extLst>
              <a:ext uri="{FF2B5EF4-FFF2-40B4-BE49-F238E27FC236}">
                <a16:creationId xmlns:a16="http://schemas.microsoft.com/office/drawing/2014/main" id="{F45A3AC6-71BD-4BA8-930A-1F2E7E53E0ED}"/>
              </a:ext>
            </a:extLst>
          </p:cNvPr>
          <p:cNvSpPr txBox="1">
            <a:spLocks noChangeArrowheads="1"/>
          </p:cNvSpPr>
          <p:nvPr/>
        </p:nvSpPr>
        <p:spPr bwMode="auto">
          <a:xfrm>
            <a:off x="3910013" y="4892675"/>
            <a:ext cx="3402012"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Remove picture cards from a pack of cards. Pick a card and treat the number as tenths. State the multiplication and division fact that the child is working on.</a:t>
            </a:r>
          </a:p>
          <a:p>
            <a:pPr eaLnBrk="1" hangingPunct="1">
              <a:spcBef>
                <a:spcPct val="0"/>
              </a:spcBef>
              <a:buFontTx/>
              <a:buNone/>
            </a:pPr>
            <a:r>
              <a:rPr lang="en-GB" altLang="en-US" sz="1000">
                <a:solidFill>
                  <a:srgbClr val="000000"/>
                </a:solidFill>
                <a:latin typeface="Comic Sans MS" panose="030F0702030302020204" pitchFamily="66" charset="0"/>
              </a:rPr>
              <a:t>e.g. Pick the '8' card</a:t>
            </a:r>
          </a:p>
          <a:p>
            <a:pPr eaLnBrk="1" hangingPunct="1">
              <a:spcBef>
                <a:spcPct val="0"/>
              </a:spcBef>
              <a:buFontTx/>
              <a:buNone/>
            </a:pPr>
            <a:r>
              <a:rPr lang="en-GB" altLang="en-US" sz="1000">
                <a:solidFill>
                  <a:srgbClr val="000000"/>
                </a:solidFill>
                <a:latin typeface="Comic Sans MS" panose="030F0702030302020204" pitchFamily="66" charset="0"/>
              </a:rPr>
              <a:t>so  7 x 0.8 = 5.6 and 5.6 divided by 7 is 0.8</a:t>
            </a:r>
            <a:endParaRPr lang="en-GB" altLang="en-US" sz="1000"/>
          </a:p>
        </p:txBody>
      </p:sp>
      <p:sp>
        <p:nvSpPr>
          <p:cNvPr id="5139" name="Text Box 22">
            <a:extLst>
              <a:ext uri="{FF2B5EF4-FFF2-40B4-BE49-F238E27FC236}">
                <a16:creationId xmlns:a16="http://schemas.microsoft.com/office/drawing/2014/main" id="{6C1733CE-B18A-426F-AB05-EBF619EEBB21}"/>
              </a:ext>
            </a:extLst>
          </p:cNvPr>
          <p:cNvSpPr txBox="1">
            <a:spLocks noChangeArrowheads="1"/>
          </p:cNvSpPr>
          <p:nvPr/>
        </p:nvSpPr>
        <p:spPr bwMode="auto">
          <a:xfrm>
            <a:off x="320675" y="5318125"/>
            <a:ext cx="3276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There are lots of CDs available with musical tables. Great fun to sing along to on long car journeys!</a:t>
            </a:r>
            <a:endParaRPr lang="en-GB" altLang="en-US" sz="1000"/>
          </a:p>
        </p:txBody>
      </p:sp>
      <p:sp>
        <p:nvSpPr>
          <p:cNvPr id="5140" name="Rectangle 1">
            <a:extLst>
              <a:ext uri="{FF2B5EF4-FFF2-40B4-BE49-F238E27FC236}">
                <a16:creationId xmlns:a16="http://schemas.microsoft.com/office/drawing/2014/main" id="{D7B96DD6-6312-4BF0-BA5C-8639C678EC27}"/>
              </a:ext>
            </a:extLst>
          </p:cNvPr>
          <p:cNvSpPr>
            <a:spLocks noChangeArrowheads="1"/>
          </p:cNvSpPr>
          <p:nvPr/>
        </p:nvSpPr>
        <p:spPr bwMode="auto">
          <a:xfrm>
            <a:off x="201613" y="5961063"/>
            <a:ext cx="7045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200">
                <a:solidFill>
                  <a:srgbClr val="000000"/>
                </a:solidFill>
                <a:latin typeface="Comic Sans MS" panose="030F0702030302020204" pitchFamily="66" charset="0"/>
              </a:rPr>
              <a:t>Building confidence in mathematics is crucial so be pleased with your child’s efforts and always encourage with praise</a:t>
            </a:r>
            <a:endParaRPr lang="en-GB" altLang="en-US" sz="1200"/>
          </a:p>
        </p:txBody>
      </p:sp>
      <p:sp>
        <p:nvSpPr>
          <p:cNvPr id="29" name="Text Box 28">
            <a:extLst>
              <a:ext uri="{FF2B5EF4-FFF2-40B4-BE49-F238E27FC236}">
                <a16:creationId xmlns:a16="http://schemas.microsoft.com/office/drawing/2014/main" id="{C499DFE0-0910-477A-AF34-0BBCD5E68440}"/>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Autumn 1</a:t>
            </a:r>
            <a:endParaRPr lang="en-GB" altLang="en-US" sz="1400" dirty="0">
              <a:latin typeface="+mj-lt"/>
            </a:endParaRPr>
          </a:p>
        </p:txBody>
      </p:sp>
      <p:pic>
        <p:nvPicPr>
          <p:cNvPr id="5142" name="Picture 19">
            <a:extLst>
              <a:ext uri="{FF2B5EF4-FFF2-40B4-BE49-F238E27FC236}">
                <a16:creationId xmlns:a16="http://schemas.microsoft.com/office/drawing/2014/main" id="{496A00F1-7C4B-498D-AF75-0C7106E63EA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02388" y="93663"/>
            <a:ext cx="9874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Text Box 2">
            <a:extLst>
              <a:ext uri="{FF2B5EF4-FFF2-40B4-BE49-F238E27FC236}">
                <a16:creationId xmlns:a16="http://schemas.microsoft.com/office/drawing/2014/main" id="{A9C649F0-060F-4677-A673-2A9D3CE268A9}"/>
              </a:ext>
            </a:extLst>
          </p:cNvPr>
          <p:cNvSpPr txBox="1">
            <a:spLocks noChangeArrowheads="1"/>
          </p:cNvSpPr>
          <p:nvPr/>
        </p:nvSpPr>
        <p:spPr bwMode="auto">
          <a:xfrm>
            <a:off x="69850" y="527050"/>
            <a:ext cx="7651750"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targets, indicated below. </a:t>
            </a:r>
          </a:p>
          <a:p>
            <a:pPr algn="ctr" eaLnBrk="1" hangingPunct="1">
              <a:spcBef>
                <a:spcPct val="0"/>
              </a:spcBef>
              <a:buFontTx/>
              <a:buNone/>
            </a:pPr>
            <a:r>
              <a:rPr lang="en-GB" altLang="en-US" sz="1100">
                <a:solidFill>
                  <a:srgbClr val="000000"/>
                </a:solidFill>
                <a:latin typeface="Comic Sans MS" panose="030F0702030302020204" pitchFamily="66" charset="0"/>
              </a:rPr>
              <a:t>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7171" name="Text Box 3">
            <a:extLst>
              <a:ext uri="{FF2B5EF4-FFF2-40B4-BE49-F238E27FC236}">
                <a16:creationId xmlns:a16="http://schemas.microsoft.com/office/drawing/2014/main" id="{665B6D99-C083-4564-9E5E-D041727F7C66}"/>
              </a:ext>
            </a:extLst>
          </p:cNvPr>
          <p:cNvSpPr txBox="1">
            <a:spLocks noChangeArrowheads="1"/>
          </p:cNvSpPr>
          <p:nvPr/>
        </p:nvSpPr>
        <p:spPr bwMode="auto">
          <a:xfrm>
            <a:off x="2060575"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4101" name="Text Box 12">
            <a:extLst>
              <a:ext uri="{FF2B5EF4-FFF2-40B4-BE49-F238E27FC236}">
                <a16:creationId xmlns:a16="http://schemas.microsoft.com/office/drawing/2014/main" id="{088F5D08-FC14-4FAC-866F-0599E24DDD4D}"/>
              </a:ext>
            </a:extLst>
          </p:cNvPr>
          <p:cNvSpPr txBox="1">
            <a:spLocks noChangeArrowheads="1"/>
          </p:cNvSpPr>
          <p:nvPr/>
        </p:nvSpPr>
        <p:spPr bwMode="auto">
          <a:xfrm>
            <a:off x="859295" y="983218"/>
            <a:ext cx="5992469" cy="701731"/>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FontTx/>
              <a:buNone/>
              <a:defRPr/>
            </a:pPr>
            <a:r>
              <a:rPr lang="en-GB" sz="1800" dirty="0">
                <a:solidFill>
                  <a:schemeClr val="bg1"/>
                </a:solidFill>
              </a:rPr>
              <a:t>Know the doubles and halves of all two digit numbers.</a:t>
            </a:r>
          </a:p>
          <a:p>
            <a:pPr algn="ctr">
              <a:buFontTx/>
              <a:buNone/>
              <a:defRPr/>
            </a:pPr>
            <a:r>
              <a:rPr lang="en-GB" sz="1800" dirty="0">
                <a:solidFill>
                  <a:schemeClr val="bg1"/>
                </a:solidFill>
              </a:rPr>
              <a:t>Identify prime numbers up to 20.</a:t>
            </a:r>
            <a:endParaRPr lang="en-GB" altLang="en-US" sz="2000" dirty="0"/>
          </a:p>
        </p:txBody>
      </p:sp>
      <p:sp>
        <p:nvSpPr>
          <p:cNvPr id="7175" name="Text Box 28">
            <a:extLst>
              <a:ext uri="{FF2B5EF4-FFF2-40B4-BE49-F238E27FC236}">
                <a16:creationId xmlns:a16="http://schemas.microsoft.com/office/drawing/2014/main" id="{25A488A0-6F92-4EC8-AD37-26FD2095DEFA}"/>
              </a:ext>
            </a:extLst>
          </p:cNvPr>
          <p:cNvSpPr txBox="1">
            <a:spLocks noChangeArrowheads="1"/>
          </p:cNvSpPr>
          <p:nvPr/>
        </p:nvSpPr>
        <p:spPr bwMode="auto">
          <a:xfrm>
            <a:off x="1417638" y="2543175"/>
            <a:ext cx="182245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b="1">
                <a:solidFill>
                  <a:srgbClr val="000000"/>
                </a:solidFill>
                <a:latin typeface="Comic Sans MS" panose="030F0702030302020204" pitchFamily="66" charset="0"/>
              </a:rPr>
              <a:t>What is 1/2 of 38?</a:t>
            </a:r>
            <a:endParaRPr lang="en-GB" altLang="en-US" sz="1000"/>
          </a:p>
        </p:txBody>
      </p:sp>
      <p:sp>
        <p:nvSpPr>
          <p:cNvPr id="7176" name="Text Box 29">
            <a:extLst>
              <a:ext uri="{FF2B5EF4-FFF2-40B4-BE49-F238E27FC236}">
                <a16:creationId xmlns:a16="http://schemas.microsoft.com/office/drawing/2014/main" id="{3DB398A5-82E5-4EA5-823A-F2209B587CEB}"/>
              </a:ext>
            </a:extLst>
          </p:cNvPr>
          <p:cNvSpPr txBox="1">
            <a:spLocks noChangeArrowheads="1"/>
          </p:cNvSpPr>
          <p:nvPr/>
        </p:nvSpPr>
        <p:spPr bwMode="auto">
          <a:xfrm>
            <a:off x="1417638" y="2984500"/>
            <a:ext cx="1460500" cy="261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i="1">
                <a:solidFill>
                  <a:srgbClr val="000000"/>
                </a:solidFill>
                <a:latin typeface="Comic Sans MS" panose="030F0702030302020204" pitchFamily="66" charset="0"/>
              </a:rPr>
              <a:t>1/2 of 8 = 4</a:t>
            </a:r>
            <a:endParaRPr lang="en-GB" altLang="en-US" sz="1100"/>
          </a:p>
        </p:txBody>
      </p:sp>
      <p:sp>
        <p:nvSpPr>
          <p:cNvPr id="7177" name="Text Box 30">
            <a:extLst>
              <a:ext uri="{FF2B5EF4-FFF2-40B4-BE49-F238E27FC236}">
                <a16:creationId xmlns:a16="http://schemas.microsoft.com/office/drawing/2014/main" id="{C518B37F-F8EC-4234-8690-870C0B1902D9}"/>
              </a:ext>
            </a:extLst>
          </p:cNvPr>
          <p:cNvSpPr txBox="1">
            <a:spLocks noChangeArrowheads="1"/>
          </p:cNvSpPr>
          <p:nvPr/>
        </p:nvSpPr>
        <p:spPr bwMode="auto">
          <a:xfrm>
            <a:off x="1417638" y="3259138"/>
            <a:ext cx="220345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b="1">
                <a:solidFill>
                  <a:srgbClr val="000000"/>
                </a:solidFill>
                <a:latin typeface="Comic Sans MS" panose="030F0702030302020204" pitchFamily="66" charset="0"/>
              </a:rPr>
              <a:t>So 1/2 of 38 must be 19!</a:t>
            </a:r>
            <a:endParaRPr lang="en-GB" altLang="en-US" sz="1000"/>
          </a:p>
        </p:txBody>
      </p:sp>
      <p:sp>
        <p:nvSpPr>
          <p:cNvPr id="7178" name="Text Box 31">
            <a:extLst>
              <a:ext uri="{FF2B5EF4-FFF2-40B4-BE49-F238E27FC236}">
                <a16:creationId xmlns:a16="http://schemas.microsoft.com/office/drawing/2014/main" id="{1B70105D-B218-4AFD-B3B9-28EDB3ED1987}"/>
              </a:ext>
            </a:extLst>
          </p:cNvPr>
          <p:cNvSpPr txBox="1">
            <a:spLocks noChangeArrowheads="1"/>
          </p:cNvSpPr>
          <p:nvPr/>
        </p:nvSpPr>
        <p:spPr bwMode="auto">
          <a:xfrm>
            <a:off x="1417638" y="2767013"/>
            <a:ext cx="13462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i="1">
                <a:solidFill>
                  <a:srgbClr val="000000"/>
                </a:solidFill>
                <a:latin typeface="Comic Sans MS" panose="030F0702030302020204" pitchFamily="66" charset="0"/>
              </a:rPr>
              <a:t>1/2  of 30 = 15</a:t>
            </a:r>
            <a:endParaRPr lang="en-GB" altLang="en-US" sz="1100"/>
          </a:p>
        </p:txBody>
      </p:sp>
      <p:sp>
        <p:nvSpPr>
          <p:cNvPr id="7179" name="Text Box 38">
            <a:extLst>
              <a:ext uri="{FF2B5EF4-FFF2-40B4-BE49-F238E27FC236}">
                <a16:creationId xmlns:a16="http://schemas.microsoft.com/office/drawing/2014/main" id="{8F2D72FE-02F9-48A5-AA6D-60E1C31E08CB}"/>
              </a:ext>
            </a:extLst>
          </p:cNvPr>
          <p:cNvSpPr txBox="1">
            <a:spLocks noChangeArrowheads="1"/>
          </p:cNvSpPr>
          <p:nvPr/>
        </p:nvSpPr>
        <p:spPr bwMode="auto">
          <a:xfrm>
            <a:off x="276225" y="2493963"/>
            <a:ext cx="1141413" cy="249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1200">
                <a:solidFill>
                  <a:srgbClr val="9933FF"/>
                </a:solidFill>
                <a:latin typeface="Comic Sans MS" panose="030F0702030302020204" pitchFamily="66" charset="0"/>
              </a:rPr>
              <a:t>Double</a:t>
            </a:r>
          </a:p>
          <a:p>
            <a:pPr eaLnBrk="1" hangingPunct="1">
              <a:spcBef>
                <a:spcPct val="50000"/>
              </a:spcBef>
              <a:buFontTx/>
              <a:buNone/>
            </a:pPr>
            <a:r>
              <a:rPr lang="en-GB" altLang="en-US" sz="1200">
                <a:latin typeface="Comic Sans MS" panose="030F0702030302020204" pitchFamily="66" charset="0"/>
                <a:sym typeface="Wingdings" panose="05000000000000000000" pitchFamily="2" charset="2"/>
              </a:rPr>
              <a:t>34  </a:t>
            </a:r>
            <a:r>
              <a:rPr lang="en-GB" altLang="en-US" sz="1200">
                <a:latin typeface="Comic Sans MS" panose="030F0702030302020204" pitchFamily="66" charset="0"/>
              </a:rPr>
              <a:t>68</a:t>
            </a:r>
          </a:p>
          <a:p>
            <a:pPr eaLnBrk="1" hangingPunct="1">
              <a:spcBef>
                <a:spcPct val="50000"/>
              </a:spcBef>
              <a:buFontTx/>
              <a:buNone/>
            </a:pPr>
            <a:r>
              <a:rPr lang="en-GB" altLang="en-US" sz="1200">
                <a:latin typeface="Comic Sans MS" panose="030F0702030302020204" pitchFamily="66" charset="0"/>
              </a:rPr>
              <a:t>35 </a:t>
            </a:r>
            <a:r>
              <a:rPr lang="en-GB" altLang="en-US" sz="1200">
                <a:sym typeface="Wingdings" panose="05000000000000000000" pitchFamily="2" charset="2"/>
              </a:rPr>
              <a:t></a:t>
            </a:r>
            <a:r>
              <a:rPr lang="en-GB" altLang="en-US" sz="1200"/>
              <a:t> </a:t>
            </a:r>
            <a:r>
              <a:rPr lang="en-GB" altLang="en-US" sz="1200">
                <a:latin typeface="Comic Sans MS" panose="030F0702030302020204" pitchFamily="66" charset="0"/>
              </a:rPr>
              <a:t>70</a:t>
            </a:r>
          </a:p>
          <a:p>
            <a:pPr eaLnBrk="1" hangingPunct="1">
              <a:spcBef>
                <a:spcPct val="50000"/>
              </a:spcBef>
              <a:buFontTx/>
              <a:buNone/>
            </a:pPr>
            <a:r>
              <a:rPr lang="en-GB" altLang="en-US" sz="300">
                <a:sym typeface="Wingdings" panose="05000000000000000000" pitchFamily="2" charset="2"/>
              </a:rPr>
              <a:t> </a:t>
            </a:r>
            <a:r>
              <a:rPr lang="en-GB" altLang="en-US" sz="1200">
                <a:sym typeface="Wingdings" panose="05000000000000000000" pitchFamily="2" charset="2"/>
              </a:rPr>
              <a:t>36</a:t>
            </a:r>
            <a:r>
              <a:rPr lang="en-GB" altLang="en-US" sz="300">
                <a:sym typeface="Wingdings" panose="05000000000000000000" pitchFamily="2" charset="2"/>
              </a:rPr>
              <a:t>    </a:t>
            </a:r>
            <a:r>
              <a:rPr lang="en-GB" altLang="en-US" sz="1200">
                <a:sym typeface="Wingdings" panose="05000000000000000000" pitchFamily="2" charset="2"/>
              </a:rPr>
              <a:t></a:t>
            </a:r>
            <a:r>
              <a:rPr lang="en-GB" altLang="en-US" sz="1200"/>
              <a:t> </a:t>
            </a:r>
            <a:r>
              <a:rPr lang="en-GB" altLang="en-US" sz="1200">
                <a:latin typeface="Comic Sans MS" panose="030F0702030302020204" pitchFamily="66" charset="0"/>
              </a:rPr>
              <a:t>72</a:t>
            </a:r>
          </a:p>
          <a:p>
            <a:pPr eaLnBrk="1" hangingPunct="1">
              <a:spcBef>
                <a:spcPct val="50000"/>
              </a:spcBef>
              <a:buFontTx/>
              <a:buNone/>
            </a:pPr>
            <a:r>
              <a:rPr lang="en-GB" altLang="en-US" sz="1200">
                <a:solidFill>
                  <a:srgbClr val="00FFFF"/>
                </a:solidFill>
                <a:latin typeface="Comic Sans MS" panose="030F0702030302020204" pitchFamily="66" charset="0"/>
              </a:rPr>
              <a:t>Halves</a:t>
            </a:r>
          </a:p>
          <a:p>
            <a:pPr eaLnBrk="1" hangingPunct="1">
              <a:spcBef>
                <a:spcPct val="50000"/>
              </a:spcBef>
              <a:buFontTx/>
              <a:buNone/>
            </a:pPr>
            <a:r>
              <a:rPr lang="en-GB" altLang="en-US" sz="200">
                <a:sym typeface="Wingdings" panose="05000000000000000000" pitchFamily="2" charset="2"/>
              </a:rPr>
              <a:t> </a:t>
            </a:r>
            <a:r>
              <a:rPr lang="en-GB" altLang="en-US" sz="1200">
                <a:sym typeface="Wingdings" panose="05000000000000000000" pitchFamily="2" charset="2"/>
              </a:rPr>
              <a:t>84 </a:t>
            </a:r>
            <a:r>
              <a:rPr lang="en-GB" altLang="en-US" sz="1200"/>
              <a:t> </a:t>
            </a:r>
            <a:r>
              <a:rPr lang="en-GB" altLang="en-US" sz="1200">
                <a:latin typeface="Comic Sans MS" panose="030F0702030302020204" pitchFamily="66" charset="0"/>
              </a:rPr>
              <a:t>42</a:t>
            </a:r>
          </a:p>
          <a:p>
            <a:pPr eaLnBrk="1" hangingPunct="1">
              <a:spcBef>
                <a:spcPct val="50000"/>
              </a:spcBef>
              <a:buFontTx/>
              <a:buNone/>
            </a:pPr>
            <a:r>
              <a:rPr lang="en-GB" altLang="en-US" sz="1200">
                <a:latin typeface="Comic Sans MS" panose="030F0702030302020204" pitchFamily="66" charset="0"/>
              </a:rPr>
              <a:t>85 </a:t>
            </a:r>
            <a:r>
              <a:rPr lang="en-GB" altLang="en-US" sz="1200">
                <a:sym typeface="Wingdings" panose="05000000000000000000" pitchFamily="2" charset="2"/>
              </a:rPr>
              <a:t></a:t>
            </a:r>
            <a:r>
              <a:rPr lang="en-GB" altLang="en-US" sz="1200"/>
              <a:t> </a:t>
            </a:r>
            <a:r>
              <a:rPr lang="en-GB" altLang="en-US" sz="1200">
                <a:latin typeface="Comic Sans MS" panose="030F0702030302020204" pitchFamily="66" charset="0"/>
              </a:rPr>
              <a:t>42 ½ </a:t>
            </a:r>
          </a:p>
          <a:p>
            <a:pPr eaLnBrk="1" hangingPunct="1">
              <a:spcBef>
                <a:spcPct val="50000"/>
              </a:spcBef>
              <a:buFontTx/>
              <a:buNone/>
            </a:pPr>
            <a:r>
              <a:rPr lang="en-GB" altLang="en-US" sz="1200">
                <a:latin typeface="Comic Sans MS" panose="030F0702030302020204" pitchFamily="66" charset="0"/>
              </a:rPr>
              <a:t>     or 42.5</a:t>
            </a:r>
          </a:p>
          <a:p>
            <a:pPr eaLnBrk="1" hangingPunct="1">
              <a:spcBef>
                <a:spcPct val="50000"/>
              </a:spcBef>
              <a:buFontTx/>
              <a:buNone/>
            </a:pPr>
            <a:r>
              <a:rPr lang="en-GB" altLang="en-US" sz="200">
                <a:sym typeface="Wingdings" panose="05000000000000000000" pitchFamily="2" charset="2"/>
              </a:rPr>
              <a:t> </a:t>
            </a:r>
            <a:r>
              <a:rPr lang="en-GB" altLang="en-US" sz="1200">
                <a:sym typeface="Wingdings" panose="05000000000000000000" pitchFamily="2" charset="2"/>
              </a:rPr>
              <a:t>86 </a:t>
            </a:r>
            <a:r>
              <a:rPr lang="en-GB" altLang="en-US" sz="200">
                <a:sym typeface="Wingdings" panose="05000000000000000000" pitchFamily="2" charset="2"/>
              </a:rPr>
              <a:t> </a:t>
            </a:r>
            <a:r>
              <a:rPr lang="en-GB" altLang="en-US" sz="1200">
                <a:sym typeface="Wingdings" panose="05000000000000000000" pitchFamily="2" charset="2"/>
              </a:rPr>
              <a:t></a:t>
            </a:r>
            <a:r>
              <a:rPr lang="en-GB" altLang="en-US" sz="1200"/>
              <a:t> </a:t>
            </a:r>
            <a:r>
              <a:rPr lang="en-GB" altLang="en-US" sz="1200">
                <a:latin typeface="Comic Sans MS" panose="030F0702030302020204" pitchFamily="66" charset="0"/>
              </a:rPr>
              <a:t>43</a:t>
            </a:r>
            <a:endParaRPr lang="en-US" altLang="en-US" sz="1200">
              <a:latin typeface="Comic Sans MS" panose="030F0702030302020204" pitchFamily="66" charset="0"/>
            </a:endParaRPr>
          </a:p>
        </p:txBody>
      </p:sp>
      <p:sp>
        <p:nvSpPr>
          <p:cNvPr id="4111" name="Text Box 17">
            <a:extLst>
              <a:ext uri="{FF2B5EF4-FFF2-40B4-BE49-F238E27FC236}">
                <a16:creationId xmlns:a16="http://schemas.microsoft.com/office/drawing/2014/main" id="{AFA52C97-3668-4724-A6C0-10EF1B9564E5}"/>
              </a:ext>
            </a:extLst>
          </p:cNvPr>
          <p:cNvSpPr txBox="1">
            <a:spLocks noChangeArrowheads="1"/>
          </p:cNvSpPr>
          <p:nvPr/>
        </p:nvSpPr>
        <p:spPr bwMode="auto">
          <a:xfrm>
            <a:off x="903288" y="1822450"/>
            <a:ext cx="5903912" cy="554038"/>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000" b="1" i="1" dirty="0">
                <a:solidFill>
                  <a:srgbClr val="000000"/>
                </a:solidFill>
                <a:latin typeface="Comic Sans MS" panose="030F0702030302020204" pitchFamily="66" charset="0"/>
              </a:rPr>
              <a:t>Key vocabulary</a:t>
            </a:r>
            <a:endParaRPr lang="en-GB" altLang="en-US" sz="1000" dirty="0"/>
          </a:p>
          <a:p>
            <a:pPr eaLnBrk="1" hangingPunct="1">
              <a:spcBef>
                <a:spcPct val="0"/>
              </a:spcBef>
              <a:buFontTx/>
              <a:buNone/>
              <a:defRPr/>
            </a:pPr>
            <a:r>
              <a:rPr lang="en-GB" altLang="en-US" sz="1000" i="1" dirty="0">
                <a:solidFill>
                  <a:srgbClr val="000000"/>
                </a:solidFill>
                <a:latin typeface="Comic Sans MS" panose="030F0702030302020204" pitchFamily="66" charset="0"/>
              </a:rPr>
              <a:t>multiply   product    times by     lots of    share    group    divide     double	near double</a:t>
            </a:r>
          </a:p>
          <a:p>
            <a:pPr eaLnBrk="1" hangingPunct="1">
              <a:spcBef>
                <a:spcPct val="0"/>
              </a:spcBef>
              <a:buFontTx/>
              <a:buNone/>
              <a:defRPr/>
            </a:pPr>
            <a:r>
              <a:rPr lang="en-GB" altLang="en-US" sz="1000" i="1" dirty="0">
                <a:solidFill>
                  <a:srgbClr val="000000"/>
                </a:solidFill>
                <a:latin typeface="Comic Sans MS" panose="030F0702030302020204" pitchFamily="66" charset="0"/>
              </a:rPr>
              <a:t>twice     2 lots of     2 times    half     halved     divided by 2    shared between 2    group in pairs    </a:t>
            </a:r>
            <a:endParaRPr lang="en-GB" altLang="en-US" sz="1000" dirty="0"/>
          </a:p>
        </p:txBody>
      </p:sp>
      <p:sp>
        <p:nvSpPr>
          <p:cNvPr id="4112" name="Text Box 32">
            <a:extLst>
              <a:ext uri="{FF2B5EF4-FFF2-40B4-BE49-F238E27FC236}">
                <a16:creationId xmlns:a16="http://schemas.microsoft.com/office/drawing/2014/main" id="{2210378B-389B-4005-A376-3696296D0758}"/>
              </a:ext>
            </a:extLst>
          </p:cNvPr>
          <p:cNvSpPr txBox="1">
            <a:spLocks noChangeArrowheads="1"/>
          </p:cNvSpPr>
          <p:nvPr/>
        </p:nvSpPr>
        <p:spPr bwMode="auto">
          <a:xfrm>
            <a:off x="1408113" y="3560763"/>
            <a:ext cx="2797175" cy="708025"/>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000" dirty="0">
                <a:solidFill>
                  <a:srgbClr val="000000"/>
                </a:solidFill>
                <a:latin typeface="Comic Sans MS" panose="030F0702030302020204" pitchFamily="66" charset="0"/>
              </a:rPr>
              <a:t>Two tickets cost £67, how much would one ticket cost?</a:t>
            </a:r>
            <a:r>
              <a:rPr lang="en-GB" altLang="en-US" sz="1000" dirty="0">
                <a:solidFill>
                  <a:srgbClr val="0000FF"/>
                </a:solidFill>
                <a:latin typeface="Comic Sans MS" panose="030F0702030302020204" pitchFamily="66" charset="0"/>
              </a:rPr>
              <a:t> </a:t>
            </a:r>
          </a:p>
          <a:p>
            <a:pPr eaLnBrk="1" hangingPunct="1">
              <a:spcBef>
                <a:spcPct val="0"/>
              </a:spcBef>
              <a:buFontTx/>
              <a:buNone/>
              <a:defRPr/>
            </a:pPr>
            <a:r>
              <a:rPr lang="en-GB" altLang="en-US" sz="1000" dirty="0">
                <a:solidFill>
                  <a:srgbClr val="0000FF"/>
                </a:solidFill>
                <a:latin typeface="Comic Sans MS" panose="030F0702030302020204" pitchFamily="66" charset="0"/>
              </a:rPr>
              <a:t>£33.50 I know because half of 60 is 30 and half of 7 is 3.5</a:t>
            </a:r>
            <a:endParaRPr lang="en-GB" altLang="en-US" sz="1000" dirty="0"/>
          </a:p>
        </p:txBody>
      </p:sp>
      <p:sp>
        <p:nvSpPr>
          <p:cNvPr id="7182" name="Text Box 30">
            <a:extLst>
              <a:ext uri="{FF2B5EF4-FFF2-40B4-BE49-F238E27FC236}">
                <a16:creationId xmlns:a16="http://schemas.microsoft.com/office/drawing/2014/main" id="{1037D034-62B9-417A-8235-95B0D65BBCF4}"/>
              </a:ext>
            </a:extLst>
          </p:cNvPr>
          <p:cNvSpPr txBox="1">
            <a:spLocks noChangeArrowheads="1"/>
          </p:cNvSpPr>
          <p:nvPr/>
        </p:nvSpPr>
        <p:spPr bwMode="auto">
          <a:xfrm>
            <a:off x="1395413" y="4303713"/>
            <a:ext cx="2809875" cy="86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The swimming pool is 3.7km away. How far will we travel there and back?</a:t>
            </a:r>
            <a:r>
              <a:rPr lang="en-GB" altLang="en-US" sz="1000">
                <a:solidFill>
                  <a:srgbClr val="0000FF"/>
                </a:solidFill>
                <a:latin typeface="Comic Sans MS" panose="030F0702030302020204" pitchFamily="66" charset="0"/>
              </a:rPr>
              <a:t> </a:t>
            </a:r>
          </a:p>
          <a:p>
            <a:pPr eaLnBrk="1" hangingPunct="1">
              <a:spcBef>
                <a:spcPct val="0"/>
              </a:spcBef>
              <a:buFontTx/>
              <a:buNone/>
            </a:pPr>
            <a:r>
              <a:rPr lang="en-GB" altLang="en-US" sz="1000">
                <a:solidFill>
                  <a:srgbClr val="0000FF"/>
                </a:solidFill>
                <a:latin typeface="Comic Sans MS" panose="030F0702030302020204" pitchFamily="66" charset="0"/>
              </a:rPr>
              <a:t>7.4km. Double 3 is 6 and double 0.7 is 1.4 which makes 7.4 altogether</a:t>
            </a:r>
            <a:endParaRPr lang="en-GB" altLang="en-US" sz="1000"/>
          </a:p>
          <a:p>
            <a:pPr eaLnBrk="1" hangingPunct="1">
              <a:spcBef>
                <a:spcPct val="0"/>
              </a:spcBef>
              <a:buFontTx/>
              <a:buNone/>
            </a:pPr>
            <a:endParaRPr lang="en-GB" altLang="en-US" sz="1000"/>
          </a:p>
        </p:txBody>
      </p:sp>
      <p:sp>
        <p:nvSpPr>
          <p:cNvPr id="4116" name="Text Box 23">
            <a:extLst>
              <a:ext uri="{FF2B5EF4-FFF2-40B4-BE49-F238E27FC236}">
                <a16:creationId xmlns:a16="http://schemas.microsoft.com/office/drawing/2014/main" id="{2CF20C2E-BC3E-40B7-B19A-84CE594A715F}"/>
              </a:ext>
            </a:extLst>
          </p:cNvPr>
          <p:cNvSpPr txBox="1">
            <a:spLocks noChangeArrowheads="1"/>
          </p:cNvSpPr>
          <p:nvPr/>
        </p:nvSpPr>
        <p:spPr bwMode="auto">
          <a:xfrm>
            <a:off x="250825" y="4986338"/>
            <a:ext cx="3849688" cy="646112"/>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900" dirty="0">
                <a:solidFill>
                  <a:srgbClr val="000000"/>
                </a:solidFill>
                <a:latin typeface="Comic Sans MS" panose="030F0702030302020204" pitchFamily="66" charset="0"/>
              </a:rPr>
              <a:t>Play number ping pong!</a:t>
            </a:r>
          </a:p>
          <a:p>
            <a:pPr eaLnBrk="1" hangingPunct="1">
              <a:spcBef>
                <a:spcPct val="0"/>
              </a:spcBef>
              <a:buFontTx/>
              <a:buNone/>
              <a:defRPr/>
            </a:pPr>
            <a:r>
              <a:rPr lang="en-GB" altLang="en-US" sz="900" dirty="0">
                <a:solidFill>
                  <a:srgbClr val="000000"/>
                </a:solidFill>
                <a:latin typeface="Comic Sans MS" panose="030F0702030302020204" pitchFamily="66" charset="0"/>
              </a:rPr>
              <a:t>Start by saying 'ping', child replies with 'pong'.</a:t>
            </a:r>
          </a:p>
          <a:p>
            <a:pPr eaLnBrk="1" hangingPunct="1">
              <a:spcBef>
                <a:spcPct val="0"/>
              </a:spcBef>
              <a:buFontTx/>
              <a:buNone/>
              <a:defRPr/>
            </a:pPr>
            <a:r>
              <a:rPr lang="en-GB" altLang="en-US" sz="900" dirty="0">
                <a:solidFill>
                  <a:srgbClr val="000000"/>
                </a:solidFill>
                <a:latin typeface="Comic Sans MS" panose="030F0702030302020204" pitchFamily="66" charset="0"/>
              </a:rPr>
              <a:t>Repeat and then convert to numbers i.e. say 3.9' and they reply '7.8' (double 2 digit decimal) Or say, '7.8' and they say '3.9'</a:t>
            </a:r>
            <a:endParaRPr lang="en-GB" altLang="en-US" sz="900" dirty="0"/>
          </a:p>
        </p:txBody>
      </p:sp>
      <p:sp>
        <p:nvSpPr>
          <p:cNvPr id="4117" name="Text Box 9">
            <a:extLst>
              <a:ext uri="{FF2B5EF4-FFF2-40B4-BE49-F238E27FC236}">
                <a16:creationId xmlns:a16="http://schemas.microsoft.com/office/drawing/2014/main" id="{BD001462-09D2-486E-843B-D106E7E77953}"/>
              </a:ext>
            </a:extLst>
          </p:cNvPr>
          <p:cNvSpPr txBox="1">
            <a:spLocks noChangeArrowheads="1"/>
          </p:cNvSpPr>
          <p:nvPr/>
        </p:nvSpPr>
        <p:spPr bwMode="auto">
          <a:xfrm>
            <a:off x="4381500" y="2578100"/>
            <a:ext cx="2884488" cy="1014413"/>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200" b="1" dirty="0">
                <a:solidFill>
                  <a:srgbClr val="000000"/>
                </a:solidFill>
                <a:latin typeface="Comic Sans MS" panose="030F0702030302020204" pitchFamily="66" charset="0"/>
              </a:rPr>
              <a:t>Timed Games:</a:t>
            </a:r>
          </a:p>
          <a:p>
            <a:pPr eaLnBrk="1" hangingPunct="1">
              <a:spcBef>
                <a:spcPct val="0"/>
              </a:spcBef>
              <a:buFontTx/>
              <a:buNone/>
              <a:defRPr/>
            </a:pPr>
            <a:r>
              <a:rPr lang="en-GB" altLang="en-US" sz="1200" dirty="0">
                <a:solidFill>
                  <a:srgbClr val="000000"/>
                </a:solidFill>
                <a:latin typeface="Comic Sans MS" panose="030F0702030302020204" pitchFamily="66" charset="0"/>
              </a:rPr>
              <a:t>How well are you doing? How many questions can you answer in   2 minutes. Can you beat your own record?</a:t>
            </a:r>
            <a:endParaRPr lang="en-GB" altLang="en-US" sz="1200" dirty="0"/>
          </a:p>
        </p:txBody>
      </p:sp>
      <p:sp>
        <p:nvSpPr>
          <p:cNvPr id="7185" name="Text Box 2">
            <a:extLst>
              <a:ext uri="{FF2B5EF4-FFF2-40B4-BE49-F238E27FC236}">
                <a16:creationId xmlns:a16="http://schemas.microsoft.com/office/drawing/2014/main" id="{0AE92D8B-6F57-4D50-8574-4F11010D1DD8}"/>
              </a:ext>
            </a:extLst>
          </p:cNvPr>
          <p:cNvSpPr txBox="1">
            <a:spLocks noChangeArrowheads="1"/>
          </p:cNvSpPr>
          <p:nvPr/>
        </p:nvSpPr>
        <p:spPr bwMode="auto">
          <a:xfrm>
            <a:off x="0" y="5673725"/>
            <a:ext cx="7620000"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Building confidence in mathematics is crucial so be pleased with your child’s efforts and always encourage with praise.  Make sure these practice sessions are enjoyable -  if your child is really not in the mood it is the wrong time to be practising!</a:t>
            </a:r>
            <a:endParaRPr lang="en-GB" altLang="en-US" sz="1100"/>
          </a:p>
        </p:txBody>
      </p:sp>
      <p:pic>
        <p:nvPicPr>
          <p:cNvPr id="7186" name="Picture 1">
            <a:extLst>
              <a:ext uri="{FF2B5EF4-FFF2-40B4-BE49-F238E27FC236}">
                <a16:creationId xmlns:a16="http://schemas.microsoft.com/office/drawing/2014/main" id="{BAABEE70-E2B8-4D15-B7CB-B4CB6D8CF9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62525" y="3714750"/>
            <a:ext cx="1693863"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E4A60650-9C0B-4E9D-8540-8F3315FCCEE1}"/>
              </a:ext>
            </a:extLst>
          </p:cNvPr>
          <p:cNvSpPr/>
          <p:nvPr/>
        </p:nvSpPr>
        <p:spPr>
          <a:xfrm>
            <a:off x="4205288" y="4997450"/>
            <a:ext cx="3198812" cy="739775"/>
          </a:xfrm>
          <a:prstGeom prst="rect">
            <a:avLst/>
          </a:prstGeom>
        </p:spPr>
        <p:txBody>
          <a:bodyPr>
            <a:spAutoFit/>
          </a:bodyPr>
          <a:lstStyle/>
          <a:p>
            <a:pPr eaLnBrk="1" hangingPunct="1">
              <a:defRPr/>
            </a:pPr>
            <a:r>
              <a:rPr lang="en-GB" sz="1050" dirty="0">
                <a:solidFill>
                  <a:srgbClr val="FF0000"/>
                </a:solidFill>
                <a:latin typeface="Comic Sans MS" panose="030F0702030302020204" pitchFamily="66" charset="0"/>
              </a:rPr>
              <a:t>A </a:t>
            </a:r>
            <a:r>
              <a:rPr lang="en-GB" sz="1050" b="1" dirty="0">
                <a:solidFill>
                  <a:srgbClr val="FF0000"/>
                </a:solidFill>
                <a:latin typeface="Comic Sans MS" panose="030F0702030302020204" pitchFamily="66" charset="0"/>
              </a:rPr>
              <a:t>prime number</a:t>
            </a:r>
            <a:r>
              <a:rPr lang="en-GB" sz="1050" dirty="0">
                <a:solidFill>
                  <a:srgbClr val="FF0000"/>
                </a:solidFill>
                <a:latin typeface="Comic Sans MS" panose="030F0702030302020204" pitchFamily="66" charset="0"/>
              </a:rPr>
              <a:t> is a whole </a:t>
            </a:r>
            <a:r>
              <a:rPr lang="en-GB" sz="1050" b="1" dirty="0">
                <a:solidFill>
                  <a:srgbClr val="FF0000"/>
                </a:solidFill>
                <a:latin typeface="Comic Sans MS" panose="030F0702030302020204" pitchFamily="66" charset="0"/>
              </a:rPr>
              <a:t>number</a:t>
            </a:r>
            <a:r>
              <a:rPr lang="en-GB" sz="1050" dirty="0">
                <a:solidFill>
                  <a:srgbClr val="FF0000"/>
                </a:solidFill>
                <a:latin typeface="Comic Sans MS" panose="030F0702030302020204" pitchFamily="66" charset="0"/>
              </a:rPr>
              <a:t> greater than 1 whose only factors are 1 and itself. A factor is a whole </a:t>
            </a:r>
            <a:r>
              <a:rPr lang="en-GB" sz="1050" b="1" dirty="0">
                <a:solidFill>
                  <a:srgbClr val="FF0000"/>
                </a:solidFill>
                <a:latin typeface="Comic Sans MS" panose="030F0702030302020204" pitchFamily="66" charset="0"/>
              </a:rPr>
              <a:t>numbers</a:t>
            </a:r>
            <a:r>
              <a:rPr lang="en-GB" sz="1050" dirty="0">
                <a:solidFill>
                  <a:srgbClr val="FF0000"/>
                </a:solidFill>
                <a:latin typeface="Comic Sans MS" panose="030F0702030302020204" pitchFamily="66" charset="0"/>
              </a:rPr>
              <a:t> that can be divided evenly into another </a:t>
            </a:r>
            <a:r>
              <a:rPr lang="en-GB" sz="1050" b="1" dirty="0">
                <a:solidFill>
                  <a:srgbClr val="FF0000"/>
                </a:solidFill>
                <a:latin typeface="Comic Sans MS" panose="030F0702030302020204" pitchFamily="66" charset="0"/>
              </a:rPr>
              <a:t>number</a:t>
            </a:r>
            <a:r>
              <a:rPr lang="en-GB" sz="1050" dirty="0">
                <a:solidFill>
                  <a:srgbClr val="FF0000"/>
                </a:solidFill>
                <a:latin typeface="Comic Sans MS" panose="030F0702030302020204" pitchFamily="66" charset="0"/>
              </a:rPr>
              <a:t>. </a:t>
            </a:r>
          </a:p>
        </p:txBody>
      </p:sp>
      <p:sp>
        <p:nvSpPr>
          <p:cNvPr id="30" name="Text Box 28">
            <a:extLst>
              <a:ext uri="{FF2B5EF4-FFF2-40B4-BE49-F238E27FC236}">
                <a16:creationId xmlns:a16="http://schemas.microsoft.com/office/drawing/2014/main" id="{23DBDAA3-480C-4DBA-AACB-D2E7F9B47AFC}"/>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Autumn 2</a:t>
            </a:r>
            <a:endParaRPr lang="en-GB" altLang="en-US" sz="1400" dirty="0">
              <a:latin typeface="+mj-lt"/>
            </a:endParaRPr>
          </a:p>
        </p:txBody>
      </p:sp>
      <p:pic>
        <p:nvPicPr>
          <p:cNvPr id="7189" name="Picture 18">
            <a:extLst>
              <a:ext uri="{FF2B5EF4-FFF2-40B4-BE49-F238E27FC236}">
                <a16:creationId xmlns:a16="http://schemas.microsoft.com/office/drawing/2014/main" id="{A977C8E8-AB7E-483C-B561-D9768C30ACB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16675" y="26988"/>
            <a:ext cx="9874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Text Box 2">
            <a:extLst>
              <a:ext uri="{FF2B5EF4-FFF2-40B4-BE49-F238E27FC236}">
                <a16:creationId xmlns:a16="http://schemas.microsoft.com/office/drawing/2014/main" id="{BC0EFECC-1211-4135-B626-F7D5FAA153B4}"/>
              </a:ext>
            </a:extLst>
          </p:cNvPr>
          <p:cNvSpPr txBox="1">
            <a:spLocks noChangeArrowheads="1"/>
          </p:cNvSpPr>
          <p:nvPr/>
        </p:nvSpPr>
        <p:spPr bwMode="auto">
          <a:xfrm>
            <a:off x="20638" y="5727700"/>
            <a:ext cx="7620000"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Building confidence in mathematics is crucial so be pleased with your child’s efforts and always encourage with praise.  Make sure these practice sessions are enjoyable -  if your child is really not in the mood it is the wrong time to be practising!</a:t>
            </a:r>
            <a:endParaRPr lang="en-GB" altLang="en-US" sz="1100"/>
          </a:p>
        </p:txBody>
      </p:sp>
      <p:sp>
        <p:nvSpPr>
          <p:cNvPr id="11267" name="Text Box 118">
            <a:extLst>
              <a:ext uri="{FF2B5EF4-FFF2-40B4-BE49-F238E27FC236}">
                <a16:creationId xmlns:a16="http://schemas.microsoft.com/office/drawing/2014/main" id="{3EBA1FE9-512F-4D8A-914B-F0E6BA1A0CC7}"/>
              </a:ext>
            </a:extLst>
          </p:cNvPr>
          <p:cNvSpPr txBox="1">
            <a:spLocks noChangeArrowheads="1"/>
          </p:cNvSpPr>
          <p:nvPr/>
        </p:nvSpPr>
        <p:spPr bwMode="auto">
          <a:xfrm>
            <a:off x="69850" y="527050"/>
            <a:ext cx="765175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targets, indicated below. </a:t>
            </a:r>
          </a:p>
          <a:p>
            <a:pPr algn="ctr" eaLnBrk="1" hangingPunct="1">
              <a:spcBef>
                <a:spcPct val="0"/>
              </a:spcBef>
              <a:buFontTx/>
              <a:buNone/>
            </a:pPr>
            <a:r>
              <a:rPr lang="en-GB" altLang="en-US" sz="1100">
                <a:solidFill>
                  <a:srgbClr val="000000"/>
                </a:solidFill>
                <a:latin typeface="Comic Sans MS" panose="030F0702030302020204" pitchFamily="66" charset="0"/>
              </a:rPr>
              <a:t>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11268" name="Text Box 119">
            <a:extLst>
              <a:ext uri="{FF2B5EF4-FFF2-40B4-BE49-F238E27FC236}">
                <a16:creationId xmlns:a16="http://schemas.microsoft.com/office/drawing/2014/main" id="{022465E2-A346-403C-A65F-62EFC6028155}"/>
              </a:ext>
            </a:extLst>
          </p:cNvPr>
          <p:cNvSpPr txBox="1">
            <a:spLocks noChangeArrowheads="1"/>
          </p:cNvSpPr>
          <p:nvPr/>
        </p:nvSpPr>
        <p:spPr bwMode="auto">
          <a:xfrm>
            <a:off x="2060575"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6150" name="Text Box 126">
            <a:extLst>
              <a:ext uri="{FF2B5EF4-FFF2-40B4-BE49-F238E27FC236}">
                <a16:creationId xmlns:a16="http://schemas.microsoft.com/office/drawing/2014/main" id="{88FB8BBE-9F30-4216-BDB4-D35A5014463F}"/>
              </a:ext>
            </a:extLst>
          </p:cNvPr>
          <p:cNvSpPr txBox="1">
            <a:spLocks noChangeArrowheads="1"/>
          </p:cNvSpPr>
          <p:nvPr/>
        </p:nvSpPr>
        <p:spPr bwMode="auto">
          <a:xfrm>
            <a:off x="400050" y="957263"/>
            <a:ext cx="6911975" cy="701731"/>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FontTx/>
              <a:buNone/>
              <a:defRPr/>
            </a:pPr>
            <a:r>
              <a:rPr lang="en-GB" sz="1800" dirty="0">
                <a:solidFill>
                  <a:schemeClr val="bg1"/>
                </a:solidFill>
              </a:rPr>
              <a:t>I know all pairs of factors of numbers up to 100. </a:t>
            </a:r>
          </a:p>
          <a:p>
            <a:pPr algn="ctr">
              <a:buFontTx/>
              <a:buNone/>
              <a:defRPr/>
            </a:pPr>
            <a:r>
              <a:rPr lang="en-GB" sz="1800" dirty="0">
                <a:solidFill>
                  <a:schemeClr val="bg1"/>
                </a:solidFill>
              </a:rPr>
              <a:t> I can recall square numbers up to 12² and their square roots.</a:t>
            </a:r>
            <a:endParaRPr lang="en-GB" altLang="en-US" sz="1800" dirty="0">
              <a:solidFill>
                <a:schemeClr val="bg1"/>
              </a:solidFill>
            </a:endParaRPr>
          </a:p>
        </p:txBody>
      </p:sp>
      <p:sp>
        <p:nvSpPr>
          <p:cNvPr id="11272" name="Text Box 130">
            <a:extLst>
              <a:ext uri="{FF2B5EF4-FFF2-40B4-BE49-F238E27FC236}">
                <a16:creationId xmlns:a16="http://schemas.microsoft.com/office/drawing/2014/main" id="{92FB8758-7514-428A-9F9A-6A63A4F15BAA}"/>
              </a:ext>
            </a:extLst>
          </p:cNvPr>
          <p:cNvSpPr txBox="1">
            <a:spLocks noChangeArrowheads="1"/>
          </p:cNvSpPr>
          <p:nvPr/>
        </p:nvSpPr>
        <p:spPr bwMode="auto">
          <a:xfrm>
            <a:off x="615950" y="2687638"/>
            <a:ext cx="125095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100" b="1">
                <a:latin typeface="Comic Sans MS" panose="030F0702030302020204" pitchFamily="66" charset="0"/>
              </a:rPr>
              <a:t>Factors of 24</a:t>
            </a:r>
            <a:endParaRPr lang="en-GB" altLang="en-US" sz="1100" b="1"/>
          </a:p>
        </p:txBody>
      </p:sp>
      <p:sp>
        <p:nvSpPr>
          <p:cNvPr id="11273" name="Text Box 131">
            <a:extLst>
              <a:ext uri="{FF2B5EF4-FFF2-40B4-BE49-F238E27FC236}">
                <a16:creationId xmlns:a16="http://schemas.microsoft.com/office/drawing/2014/main" id="{A90DBF2C-78F8-4666-B2DD-112E4EE6AB80}"/>
              </a:ext>
            </a:extLst>
          </p:cNvPr>
          <p:cNvSpPr txBox="1">
            <a:spLocks noChangeArrowheads="1"/>
          </p:cNvSpPr>
          <p:nvPr/>
        </p:nvSpPr>
        <p:spPr bwMode="auto">
          <a:xfrm>
            <a:off x="1703388" y="3454400"/>
            <a:ext cx="45085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500">
                <a:solidFill>
                  <a:srgbClr val="000000"/>
                </a:solidFill>
                <a:latin typeface="Comic Sans MS" panose="030F0702030302020204" pitchFamily="66" charset="0"/>
              </a:rPr>
              <a:t>8</a:t>
            </a:r>
            <a:endParaRPr lang="en-GB" altLang="en-US" sz="1500"/>
          </a:p>
        </p:txBody>
      </p:sp>
      <p:sp>
        <p:nvSpPr>
          <p:cNvPr id="11274" name="Freeform 132">
            <a:extLst>
              <a:ext uri="{FF2B5EF4-FFF2-40B4-BE49-F238E27FC236}">
                <a16:creationId xmlns:a16="http://schemas.microsoft.com/office/drawing/2014/main" id="{96C69DD4-FD0F-4226-834F-0EA191A33667}"/>
              </a:ext>
            </a:extLst>
          </p:cNvPr>
          <p:cNvSpPr>
            <a:spLocks/>
          </p:cNvSpPr>
          <p:nvPr/>
        </p:nvSpPr>
        <p:spPr bwMode="auto">
          <a:xfrm>
            <a:off x="576263" y="2651125"/>
            <a:ext cx="1157287" cy="311150"/>
          </a:xfrm>
          <a:custGeom>
            <a:avLst/>
            <a:gdLst>
              <a:gd name="T0" fmla="*/ 0 w 729"/>
              <a:gd name="T1" fmla="*/ 0 h 196"/>
              <a:gd name="T2" fmla="*/ 2147483646 w 729"/>
              <a:gd name="T3" fmla="*/ 0 h 196"/>
              <a:gd name="T4" fmla="*/ 2147483646 w 729"/>
              <a:gd name="T5" fmla="*/ 2147483646 h 196"/>
              <a:gd name="T6" fmla="*/ 0 w 729"/>
              <a:gd name="T7" fmla="*/ 2147483646 h 196"/>
              <a:gd name="T8" fmla="*/ 0 w 729"/>
              <a:gd name="T9" fmla="*/ 0 h 1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9" h="196">
                <a:moveTo>
                  <a:pt x="0" y="0"/>
                </a:moveTo>
                <a:lnTo>
                  <a:pt x="728" y="0"/>
                </a:lnTo>
                <a:lnTo>
                  <a:pt x="728" y="195"/>
                </a:lnTo>
                <a:lnTo>
                  <a:pt x="0" y="195"/>
                </a:lnTo>
                <a:lnTo>
                  <a:pt x="0" y="0"/>
                </a:lnTo>
                <a:close/>
              </a:path>
            </a:pathLst>
          </a:custGeom>
          <a:noFill/>
          <a:ln w="12700" cap="flat">
            <a:solidFill>
              <a:srgbClr val="00FF00">
                <a:alpha val="66666"/>
              </a:srgbClr>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1275" name="Text Box 135">
            <a:extLst>
              <a:ext uri="{FF2B5EF4-FFF2-40B4-BE49-F238E27FC236}">
                <a16:creationId xmlns:a16="http://schemas.microsoft.com/office/drawing/2014/main" id="{6A711918-6668-4783-BC53-A34C8EA54B7F}"/>
              </a:ext>
            </a:extLst>
          </p:cNvPr>
          <p:cNvSpPr txBox="1">
            <a:spLocks noChangeArrowheads="1"/>
          </p:cNvSpPr>
          <p:nvPr/>
        </p:nvSpPr>
        <p:spPr bwMode="auto">
          <a:xfrm>
            <a:off x="465138" y="4273550"/>
            <a:ext cx="136842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latin typeface="Times New Roman" panose="02020603050405020304" pitchFamily="18" charset="0"/>
              </a:rPr>
              <a:t>so there are 8 factors of 24....</a:t>
            </a:r>
          </a:p>
          <a:p>
            <a:pPr eaLnBrk="1" hangingPunct="1">
              <a:spcBef>
                <a:spcPct val="0"/>
              </a:spcBef>
              <a:buFontTx/>
              <a:buNone/>
            </a:pPr>
            <a:r>
              <a:rPr lang="en-GB" altLang="en-US" sz="1200">
                <a:latin typeface="Times New Roman" panose="02020603050405020304" pitchFamily="18" charset="0"/>
              </a:rPr>
              <a:t>1, 2, 3, 4, 6, 8, 12 and 24</a:t>
            </a:r>
            <a:endParaRPr lang="en-GB" altLang="en-US" sz="1200"/>
          </a:p>
        </p:txBody>
      </p:sp>
      <p:grpSp>
        <p:nvGrpSpPr>
          <p:cNvPr id="11276" name="Group 149">
            <a:extLst>
              <a:ext uri="{FF2B5EF4-FFF2-40B4-BE49-F238E27FC236}">
                <a16:creationId xmlns:a16="http://schemas.microsoft.com/office/drawing/2014/main" id="{0EB4B7B2-F6C1-4514-8D14-A347571C7943}"/>
              </a:ext>
            </a:extLst>
          </p:cNvPr>
          <p:cNvGrpSpPr>
            <a:grpSpLocks/>
          </p:cNvGrpSpPr>
          <p:nvPr/>
        </p:nvGrpSpPr>
        <p:grpSpPr bwMode="auto">
          <a:xfrm>
            <a:off x="206375" y="3063875"/>
            <a:ext cx="1727200" cy="1143000"/>
            <a:chOff x="1826" y="1916"/>
            <a:chExt cx="1088" cy="720"/>
          </a:xfrm>
        </p:grpSpPr>
        <p:sp>
          <p:nvSpPr>
            <p:cNvPr id="11284" name="Text Box 136">
              <a:extLst>
                <a:ext uri="{FF2B5EF4-FFF2-40B4-BE49-F238E27FC236}">
                  <a16:creationId xmlns:a16="http://schemas.microsoft.com/office/drawing/2014/main" id="{9C6F49D0-AB15-4D60-ADD8-C670C400C02F}"/>
                </a:ext>
              </a:extLst>
            </p:cNvPr>
            <p:cNvSpPr txBox="1">
              <a:spLocks noChangeArrowheads="1"/>
            </p:cNvSpPr>
            <p:nvPr/>
          </p:nvSpPr>
          <p:spPr bwMode="auto">
            <a:xfrm>
              <a:off x="2060" y="2156"/>
              <a:ext cx="284" cy="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500">
                  <a:solidFill>
                    <a:srgbClr val="000000"/>
                  </a:solidFill>
                  <a:latin typeface="Comic Sans MS" panose="030F0702030302020204" pitchFamily="66" charset="0"/>
                </a:rPr>
                <a:t>6</a:t>
              </a:r>
              <a:endParaRPr lang="en-GB" altLang="en-US" sz="1500"/>
            </a:p>
          </p:txBody>
        </p:sp>
        <p:sp>
          <p:nvSpPr>
            <p:cNvPr id="11285" name="Text Box 137">
              <a:extLst>
                <a:ext uri="{FF2B5EF4-FFF2-40B4-BE49-F238E27FC236}">
                  <a16:creationId xmlns:a16="http://schemas.microsoft.com/office/drawing/2014/main" id="{9E111AC8-49D9-4A26-92A6-3461CE883B49}"/>
                </a:ext>
              </a:extLst>
            </p:cNvPr>
            <p:cNvSpPr txBox="1">
              <a:spLocks noChangeArrowheads="1"/>
            </p:cNvSpPr>
            <p:nvPr/>
          </p:nvSpPr>
          <p:spPr bwMode="auto">
            <a:xfrm>
              <a:off x="1826" y="2168"/>
              <a:ext cx="2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4</a:t>
              </a:r>
              <a:endParaRPr lang="en-GB" altLang="en-US" sz="1400"/>
            </a:p>
          </p:txBody>
        </p:sp>
        <p:sp>
          <p:nvSpPr>
            <p:cNvPr id="11286" name="Text Box 138">
              <a:extLst>
                <a:ext uri="{FF2B5EF4-FFF2-40B4-BE49-F238E27FC236}">
                  <a16:creationId xmlns:a16="http://schemas.microsoft.com/office/drawing/2014/main" id="{6D43994D-7BC6-4680-9C43-D93FB00346C3}"/>
                </a:ext>
              </a:extLst>
            </p:cNvPr>
            <p:cNvSpPr txBox="1">
              <a:spLocks noChangeArrowheads="1"/>
            </p:cNvSpPr>
            <p:nvPr/>
          </p:nvSpPr>
          <p:spPr bwMode="auto">
            <a:xfrm>
              <a:off x="2156" y="1916"/>
              <a:ext cx="23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300">
                  <a:solidFill>
                    <a:srgbClr val="000000"/>
                  </a:solidFill>
                  <a:latin typeface="Comic Sans MS" panose="030F0702030302020204" pitchFamily="66" charset="0"/>
                </a:rPr>
                <a:t>1</a:t>
              </a:r>
              <a:endParaRPr lang="en-GB" altLang="en-US" sz="1300"/>
            </a:p>
          </p:txBody>
        </p:sp>
        <p:sp>
          <p:nvSpPr>
            <p:cNvPr id="11287" name="Text Box 139">
              <a:extLst>
                <a:ext uri="{FF2B5EF4-FFF2-40B4-BE49-F238E27FC236}">
                  <a16:creationId xmlns:a16="http://schemas.microsoft.com/office/drawing/2014/main" id="{7BD2C440-EF3E-4AE7-BF10-D357D9615122}"/>
                </a:ext>
              </a:extLst>
            </p:cNvPr>
            <p:cNvSpPr txBox="1">
              <a:spLocks noChangeArrowheads="1"/>
            </p:cNvSpPr>
            <p:nvPr/>
          </p:nvSpPr>
          <p:spPr bwMode="auto">
            <a:xfrm>
              <a:off x="2378" y="1916"/>
              <a:ext cx="33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24</a:t>
              </a:r>
              <a:endParaRPr lang="en-GB" altLang="en-US" sz="1400"/>
            </a:p>
          </p:txBody>
        </p:sp>
        <p:sp>
          <p:nvSpPr>
            <p:cNvPr id="11288" name="Text Box 140">
              <a:extLst>
                <a:ext uri="{FF2B5EF4-FFF2-40B4-BE49-F238E27FC236}">
                  <a16:creationId xmlns:a16="http://schemas.microsoft.com/office/drawing/2014/main" id="{6B2F493F-3D5A-43C5-A2F9-7944FC8488BF}"/>
                </a:ext>
              </a:extLst>
            </p:cNvPr>
            <p:cNvSpPr txBox="1">
              <a:spLocks noChangeArrowheads="1"/>
            </p:cNvSpPr>
            <p:nvPr/>
          </p:nvSpPr>
          <p:spPr bwMode="auto">
            <a:xfrm>
              <a:off x="2408" y="2444"/>
              <a:ext cx="32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12</a:t>
              </a:r>
              <a:endParaRPr lang="en-GB" altLang="en-US" sz="1400"/>
            </a:p>
          </p:txBody>
        </p:sp>
        <p:sp>
          <p:nvSpPr>
            <p:cNvPr id="11289" name="Text Box 141">
              <a:extLst>
                <a:ext uri="{FF2B5EF4-FFF2-40B4-BE49-F238E27FC236}">
                  <a16:creationId xmlns:a16="http://schemas.microsoft.com/office/drawing/2014/main" id="{A02CBCA6-E853-49B2-A57D-A5FEFE1AE85D}"/>
                </a:ext>
              </a:extLst>
            </p:cNvPr>
            <p:cNvSpPr txBox="1">
              <a:spLocks noChangeArrowheads="1"/>
            </p:cNvSpPr>
            <p:nvPr/>
          </p:nvSpPr>
          <p:spPr bwMode="auto">
            <a:xfrm>
              <a:off x="2174" y="2444"/>
              <a:ext cx="272"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a:solidFill>
                    <a:srgbClr val="000000"/>
                  </a:solidFill>
                  <a:latin typeface="Comic Sans MS" panose="030F0702030302020204" pitchFamily="66" charset="0"/>
                </a:rPr>
                <a:t>2</a:t>
              </a:r>
              <a:endParaRPr lang="en-GB" altLang="en-US" sz="1400"/>
            </a:p>
          </p:txBody>
        </p:sp>
        <p:sp>
          <p:nvSpPr>
            <p:cNvPr id="11290" name="Text Box 142">
              <a:extLst>
                <a:ext uri="{FF2B5EF4-FFF2-40B4-BE49-F238E27FC236}">
                  <a16:creationId xmlns:a16="http://schemas.microsoft.com/office/drawing/2014/main" id="{2167E603-5A7C-403B-8204-A01AFE7000FC}"/>
                </a:ext>
              </a:extLst>
            </p:cNvPr>
            <p:cNvSpPr txBox="1">
              <a:spLocks noChangeArrowheads="1"/>
            </p:cNvSpPr>
            <p:nvPr/>
          </p:nvSpPr>
          <p:spPr bwMode="auto">
            <a:xfrm>
              <a:off x="2558" y="2174"/>
              <a:ext cx="284" cy="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500">
                  <a:solidFill>
                    <a:srgbClr val="000000"/>
                  </a:solidFill>
                  <a:latin typeface="Comic Sans MS" panose="030F0702030302020204" pitchFamily="66" charset="0"/>
                </a:rPr>
                <a:t>3</a:t>
              </a:r>
              <a:endParaRPr lang="en-GB" altLang="en-US" sz="1500"/>
            </a:p>
          </p:txBody>
        </p:sp>
        <p:sp>
          <p:nvSpPr>
            <p:cNvPr id="11291" name="Text Box 143">
              <a:extLst>
                <a:ext uri="{FF2B5EF4-FFF2-40B4-BE49-F238E27FC236}">
                  <a16:creationId xmlns:a16="http://schemas.microsoft.com/office/drawing/2014/main" id="{C7714A47-2AC1-47C7-BB8F-2F1032E32CE2}"/>
                </a:ext>
              </a:extLst>
            </p:cNvPr>
            <p:cNvSpPr txBox="1">
              <a:spLocks noChangeArrowheads="1"/>
            </p:cNvSpPr>
            <p:nvPr/>
          </p:nvSpPr>
          <p:spPr bwMode="auto">
            <a:xfrm>
              <a:off x="2252" y="2138"/>
              <a:ext cx="452"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00">
                <a:solidFill>
                  <a:srgbClr val="32CD32"/>
                </a:solidFill>
                <a:latin typeface="Comic Sans MS" panose="030F0702030302020204" pitchFamily="66" charset="0"/>
              </a:endParaRPr>
            </a:p>
            <a:p>
              <a:pPr eaLnBrk="1" hangingPunct="1">
                <a:spcBef>
                  <a:spcPct val="0"/>
                </a:spcBef>
                <a:buFontTx/>
                <a:buNone/>
              </a:pPr>
              <a:endParaRPr lang="en-GB" altLang="en-US" sz="200">
                <a:solidFill>
                  <a:srgbClr val="32CD32"/>
                </a:solidFill>
                <a:latin typeface="Comic Sans MS" panose="030F0702030302020204" pitchFamily="66" charset="0"/>
              </a:endParaRPr>
            </a:p>
            <a:p>
              <a:pPr eaLnBrk="1" hangingPunct="1">
                <a:spcBef>
                  <a:spcPct val="0"/>
                </a:spcBef>
                <a:buFontTx/>
                <a:buNone/>
              </a:pPr>
              <a:endParaRPr lang="en-GB" altLang="en-US" sz="200">
                <a:solidFill>
                  <a:srgbClr val="32CD32"/>
                </a:solidFill>
                <a:latin typeface="Comic Sans MS" panose="030F0702030302020204" pitchFamily="66" charset="0"/>
              </a:endParaRPr>
            </a:p>
            <a:p>
              <a:pPr eaLnBrk="1" hangingPunct="1">
                <a:spcBef>
                  <a:spcPct val="0"/>
                </a:spcBef>
                <a:buFontTx/>
                <a:buNone/>
              </a:pPr>
              <a:r>
                <a:rPr lang="en-GB" altLang="en-US" sz="2000">
                  <a:solidFill>
                    <a:srgbClr val="00B050"/>
                  </a:solidFill>
                  <a:latin typeface="Comic Sans MS" panose="030F0702030302020204" pitchFamily="66" charset="0"/>
                </a:rPr>
                <a:t>24</a:t>
              </a:r>
              <a:endParaRPr lang="en-GB" altLang="en-US" sz="2000">
                <a:solidFill>
                  <a:srgbClr val="00B050"/>
                </a:solidFill>
              </a:endParaRPr>
            </a:p>
          </p:txBody>
        </p:sp>
        <p:sp>
          <p:nvSpPr>
            <p:cNvPr id="11292" name="Freeform 144">
              <a:extLst>
                <a:ext uri="{FF2B5EF4-FFF2-40B4-BE49-F238E27FC236}">
                  <a16:creationId xmlns:a16="http://schemas.microsoft.com/office/drawing/2014/main" id="{418B8C39-E898-4483-96E8-D5812B6CA57E}"/>
                </a:ext>
              </a:extLst>
            </p:cNvPr>
            <p:cNvSpPr>
              <a:spLocks/>
            </p:cNvSpPr>
            <p:nvPr/>
          </p:nvSpPr>
          <p:spPr bwMode="auto">
            <a:xfrm>
              <a:off x="2274" y="2208"/>
              <a:ext cx="259" cy="205"/>
            </a:xfrm>
            <a:custGeom>
              <a:avLst/>
              <a:gdLst>
                <a:gd name="T0" fmla="*/ 0 w 259"/>
                <a:gd name="T1" fmla="*/ 0 h 205"/>
                <a:gd name="T2" fmla="*/ 258 w 259"/>
                <a:gd name="T3" fmla="*/ 0 h 205"/>
                <a:gd name="T4" fmla="*/ 258 w 259"/>
                <a:gd name="T5" fmla="*/ 204 h 205"/>
                <a:gd name="T6" fmla="*/ 0 w 259"/>
                <a:gd name="T7" fmla="*/ 204 h 205"/>
                <a:gd name="T8" fmla="*/ 0 w 259"/>
                <a:gd name="T9" fmla="*/ 0 h 2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9" h="205">
                  <a:moveTo>
                    <a:pt x="0" y="0"/>
                  </a:moveTo>
                  <a:lnTo>
                    <a:pt x="258" y="0"/>
                  </a:lnTo>
                  <a:lnTo>
                    <a:pt x="258" y="204"/>
                  </a:lnTo>
                  <a:lnTo>
                    <a:pt x="0" y="204"/>
                  </a:lnTo>
                  <a:lnTo>
                    <a:pt x="0" y="0"/>
                  </a:lnTo>
                  <a:close/>
                </a:path>
              </a:pathLst>
            </a:custGeom>
            <a:noFill/>
            <a:ln w="12700" cap="flat">
              <a:solidFill>
                <a:srgbClr val="00FF00">
                  <a:alpha val="66666"/>
                </a:srgbClr>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1293" name="Text Box 145">
              <a:extLst>
                <a:ext uri="{FF2B5EF4-FFF2-40B4-BE49-F238E27FC236}">
                  <a16:creationId xmlns:a16="http://schemas.microsoft.com/office/drawing/2014/main" id="{B3A9F64C-4917-494A-AEB2-AEEF7310350D}"/>
                </a:ext>
              </a:extLst>
            </p:cNvPr>
            <p:cNvSpPr txBox="1">
              <a:spLocks noChangeArrowheads="1"/>
            </p:cNvSpPr>
            <p:nvPr/>
          </p:nvSpPr>
          <p:spPr bwMode="auto">
            <a:xfrm>
              <a:off x="2258" y="1928"/>
              <a:ext cx="24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000000"/>
                  </a:solidFill>
                  <a:latin typeface="Comic Sans MS" panose="030F0702030302020204" pitchFamily="66" charset="0"/>
                </a:rPr>
                <a:t>X</a:t>
              </a:r>
              <a:endParaRPr lang="en-GB" altLang="en-US" sz="1200"/>
            </a:p>
          </p:txBody>
        </p:sp>
        <p:sp>
          <p:nvSpPr>
            <p:cNvPr id="11294" name="Text Box 146">
              <a:extLst>
                <a:ext uri="{FF2B5EF4-FFF2-40B4-BE49-F238E27FC236}">
                  <a16:creationId xmlns:a16="http://schemas.microsoft.com/office/drawing/2014/main" id="{43A7B9A7-B60C-4FCB-9D5B-72CD673A096C}"/>
                </a:ext>
              </a:extLst>
            </p:cNvPr>
            <p:cNvSpPr txBox="1">
              <a:spLocks noChangeArrowheads="1"/>
            </p:cNvSpPr>
            <p:nvPr/>
          </p:nvSpPr>
          <p:spPr bwMode="auto">
            <a:xfrm>
              <a:off x="2294" y="2450"/>
              <a:ext cx="24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000000"/>
                  </a:solidFill>
                  <a:latin typeface="Comic Sans MS" panose="030F0702030302020204" pitchFamily="66" charset="0"/>
                </a:rPr>
                <a:t>X</a:t>
              </a:r>
              <a:endParaRPr lang="en-GB" altLang="en-US" sz="1200"/>
            </a:p>
          </p:txBody>
        </p:sp>
        <p:sp>
          <p:nvSpPr>
            <p:cNvPr id="11295" name="Text Box 147">
              <a:extLst>
                <a:ext uri="{FF2B5EF4-FFF2-40B4-BE49-F238E27FC236}">
                  <a16:creationId xmlns:a16="http://schemas.microsoft.com/office/drawing/2014/main" id="{3EFBF180-4610-4A12-A31E-5BCF57B8A2E3}"/>
                </a:ext>
              </a:extLst>
            </p:cNvPr>
            <p:cNvSpPr txBox="1">
              <a:spLocks noChangeArrowheads="1"/>
            </p:cNvSpPr>
            <p:nvPr/>
          </p:nvSpPr>
          <p:spPr bwMode="auto">
            <a:xfrm>
              <a:off x="2666" y="2180"/>
              <a:ext cx="24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000000"/>
                  </a:solidFill>
                  <a:latin typeface="Comic Sans MS" panose="030F0702030302020204" pitchFamily="66" charset="0"/>
                </a:rPr>
                <a:t>X</a:t>
              </a:r>
              <a:endParaRPr lang="en-GB" altLang="en-US" sz="1200"/>
            </a:p>
          </p:txBody>
        </p:sp>
        <p:sp>
          <p:nvSpPr>
            <p:cNvPr id="11296" name="Text Box 148">
              <a:extLst>
                <a:ext uri="{FF2B5EF4-FFF2-40B4-BE49-F238E27FC236}">
                  <a16:creationId xmlns:a16="http://schemas.microsoft.com/office/drawing/2014/main" id="{6E6C87AD-946E-4364-AFF6-A4821069E92A}"/>
                </a:ext>
              </a:extLst>
            </p:cNvPr>
            <p:cNvSpPr txBox="1">
              <a:spLocks noChangeArrowheads="1"/>
            </p:cNvSpPr>
            <p:nvPr/>
          </p:nvSpPr>
          <p:spPr bwMode="auto">
            <a:xfrm>
              <a:off x="1952" y="2180"/>
              <a:ext cx="24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000000"/>
                  </a:solidFill>
                  <a:latin typeface="Comic Sans MS" panose="030F0702030302020204" pitchFamily="66" charset="0"/>
                </a:rPr>
                <a:t>X</a:t>
              </a:r>
              <a:endParaRPr lang="en-GB" altLang="en-US" sz="1200"/>
            </a:p>
          </p:txBody>
        </p:sp>
      </p:grpSp>
      <p:sp>
        <p:nvSpPr>
          <p:cNvPr id="11277" name="Freeform 150">
            <a:extLst>
              <a:ext uri="{FF2B5EF4-FFF2-40B4-BE49-F238E27FC236}">
                <a16:creationId xmlns:a16="http://schemas.microsoft.com/office/drawing/2014/main" id="{15DBED7B-5A66-4DB5-AEFA-4BCC3B34A65D}"/>
              </a:ext>
            </a:extLst>
          </p:cNvPr>
          <p:cNvSpPr>
            <a:spLocks/>
          </p:cNvSpPr>
          <p:nvPr/>
        </p:nvSpPr>
        <p:spPr bwMode="auto">
          <a:xfrm>
            <a:off x="400050" y="4257675"/>
            <a:ext cx="1511300" cy="876300"/>
          </a:xfrm>
          <a:custGeom>
            <a:avLst/>
            <a:gdLst>
              <a:gd name="T0" fmla="*/ 0 w 937"/>
              <a:gd name="T1" fmla="*/ 0 h 373"/>
              <a:gd name="T2" fmla="*/ 2147483646 w 937"/>
              <a:gd name="T3" fmla="*/ 0 h 373"/>
              <a:gd name="T4" fmla="*/ 2147483646 w 937"/>
              <a:gd name="T5" fmla="*/ 2147483646 h 373"/>
              <a:gd name="T6" fmla="*/ 0 w 937"/>
              <a:gd name="T7" fmla="*/ 2147483646 h 373"/>
              <a:gd name="T8" fmla="*/ 0 w 937"/>
              <a:gd name="T9" fmla="*/ 0 h 3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37" h="373">
                <a:moveTo>
                  <a:pt x="0" y="0"/>
                </a:moveTo>
                <a:lnTo>
                  <a:pt x="936" y="0"/>
                </a:lnTo>
                <a:lnTo>
                  <a:pt x="936" y="372"/>
                </a:lnTo>
                <a:lnTo>
                  <a:pt x="0" y="372"/>
                </a:lnTo>
                <a:lnTo>
                  <a:pt x="0" y="0"/>
                </a:lnTo>
                <a:close/>
              </a:path>
            </a:pathLst>
          </a:custGeom>
          <a:noFill/>
          <a:ln w="12700" cap="flat">
            <a:solidFill>
              <a:srgbClr val="00FF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1278" name="TextBox 1">
            <a:extLst>
              <a:ext uri="{FF2B5EF4-FFF2-40B4-BE49-F238E27FC236}">
                <a16:creationId xmlns:a16="http://schemas.microsoft.com/office/drawing/2014/main" id="{2AD9094F-1A60-4DFC-9FC5-1D70C5CEA7F5}"/>
              </a:ext>
            </a:extLst>
          </p:cNvPr>
          <p:cNvSpPr txBox="1">
            <a:spLocks noChangeArrowheads="1"/>
          </p:cNvSpPr>
          <p:nvPr/>
        </p:nvSpPr>
        <p:spPr bwMode="auto">
          <a:xfrm>
            <a:off x="390525" y="1812925"/>
            <a:ext cx="71643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200" b="1" i="1"/>
              <a:t>Factors are numbers that you can multiply together to get a greater number. </a:t>
            </a:r>
          </a:p>
          <a:p>
            <a:pPr algn="ctr" eaLnBrk="1" hangingPunct="1">
              <a:spcBef>
                <a:spcPct val="0"/>
              </a:spcBef>
              <a:buFontTx/>
              <a:buNone/>
            </a:pPr>
            <a:r>
              <a:rPr lang="en-GB" altLang="en-US" sz="1200" b="1" i="1"/>
              <a:t>These are best learnt as pairs and, if times table knowledge is strong, should come easily!</a:t>
            </a:r>
          </a:p>
        </p:txBody>
      </p:sp>
      <p:sp>
        <p:nvSpPr>
          <p:cNvPr id="11279" name="TextBox 2">
            <a:extLst>
              <a:ext uri="{FF2B5EF4-FFF2-40B4-BE49-F238E27FC236}">
                <a16:creationId xmlns:a16="http://schemas.microsoft.com/office/drawing/2014/main" id="{8E29C4A3-8A55-4274-915A-074A5DD8C381}"/>
              </a:ext>
            </a:extLst>
          </p:cNvPr>
          <p:cNvSpPr txBox="1">
            <a:spLocks noChangeArrowheads="1"/>
          </p:cNvSpPr>
          <p:nvPr/>
        </p:nvSpPr>
        <p:spPr bwMode="auto">
          <a:xfrm>
            <a:off x="2046288" y="2374900"/>
            <a:ext cx="1827212" cy="295592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400"/>
              <a:t>Play games to make this fun…</a:t>
            </a:r>
          </a:p>
          <a:p>
            <a:pPr eaLnBrk="1" hangingPunct="1">
              <a:spcBef>
                <a:spcPct val="0"/>
              </a:spcBef>
              <a:buFontTx/>
              <a:buNone/>
            </a:pPr>
            <a:endParaRPr lang="en-GB" altLang="en-US" sz="1400"/>
          </a:p>
          <a:p>
            <a:pPr eaLnBrk="1" hangingPunct="1">
              <a:spcBef>
                <a:spcPct val="0"/>
              </a:spcBef>
              <a:buFontTx/>
              <a:buNone/>
            </a:pPr>
            <a:r>
              <a:rPr lang="en-GB" altLang="en-US" sz="1400" b="1" u="sng"/>
              <a:t>‘Find The Factors!’</a:t>
            </a:r>
          </a:p>
          <a:p>
            <a:pPr eaLnBrk="1" hangingPunct="1">
              <a:spcBef>
                <a:spcPct val="0"/>
              </a:spcBef>
              <a:buFontTx/>
              <a:buNone/>
            </a:pPr>
            <a:r>
              <a:rPr lang="en-GB" altLang="en-US" sz="1400"/>
              <a:t>“You have 1 minute to find as many pairs of factors of 60 as possible!”</a:t>
            </a:r>
          </a:p>
          <a:p>
            <a:pPr eaLnBrk="1" hangingPunct="1">
              <a:spcBef>
                <a:spcPct val="0"/>
              </a:spcBef>
              <a:buFontTx/>
              <a:buNone/>
            </a:pPr>
            <a:endParaRPr lang="en-GB" altLang="en-US" sz="1400" b="1" u="sng"/>
          </a:p>
          <a:p>
            <a:pPr eaLnBrk="1" hangingPunct="1">
              <a:spcBef>
                <a:spcPct val="0"/>
              </a:spcBef>
              <a:buFontTx/>
              <a:buNone/>
            </a:pPr>
            <a:r>
              <a:rPr lang="en-GB" altLang="en-US" sz="1400" b="1" u="sng"/>
              <a:t>‘Missing Factors’</a:t>
            </a:r>
          </a:p>
          <a:p>
            <a:pPr eaLnBrk="1" hangingPunct="1">
              <a:spcBef>
                <a:spcPct val="0"/>
              </a:spcBef>
              <a:buFontTx/>
              <a:buNone/>
            </a:pPr>
            <a:r>
              <a:rPr lang="en-GB" altLang="en-US" sz="1400"/>
              <a:t>“Can you spot the missing factors for 48 in this list?”</a:t>
            </a:r>
            <a:endParaRPr lang="en-GB" altLang="en-US" sz="1800"/>
          </a:p>
        </p:txBody>
      </p:sp>
      <p:pic>
        <p:nvPicPr>
          <p:cNvPr id="37" name="Picture 36">
            <a:extLst>
              <a:ext uri="{FF2B5EF4-FFF2-40B4-BE49-F238E27FC236}">
                <a16:creationId xmlns:a16="http://schemas.microsoft.com/office/drawing/2014/main" id="{A505864B-07E4-4353-829E-E0FD635EAD7C}"/>
              </a:ext>
            </a:extLst>
          </p:cNvPr>
          <p:cNvPicPr/>
          <p:nvPr/>
        </p:nvPicPr>
        <p:blipFill rotWithShape="1">
          <a:blip r:embed="rId3"/>
          <a:srcRect l="37937" t="32999" r="46701" b="42752"/>
          <a:stretch/>
        </p:blipFill>
        <p:spPr bwMode="auto">
          <a:xfrm>
            <a:off x="4262438" y="2287588"/>
            <a:ext cx="2781300" cy="2376487"/>
          </a:xfrm>
          <a:prstGeom prst="rect">
            <a:avLst/>
          </a:prstGeom>
          <a:ln w="6350" cap="sq">
            <a:solidFill>
              <a:srgbClr val="000000"/>
            </a:solidFill>
            <a:miter lim="800000"/>
          </a:ln>
          <a:effectLst>
            <a:outerShdw blurRad="57150" dist="50800" dir="2700000" algn="tl" rotWithShape="0">
              <a:srgbClr val="000000">
                <a:alpha val="40000"/>
              </a:srgbClr>
            </a:outerShdw>
          </a:effectLst>
          <a:extLst>
            <a:ext uri="{53640926-AAD7-44D8-BBD7-CCE9431645EC}">
              <a14:shadowObscured xmlns:a14="http://schemas.microsoft.com/office/drawing/2010/main"/>
            </a:ext>
          </a:extLst>
        </p:spPr>
      </p:pic>
      <p:pic>
        <p:nvPicPr>
          <p:cNvPr id="11281" name="Picture 37">
            <a:extLst>
              <a:ext uri="{FF2B5EF4-FFF2-40B4-BE49-F238E27FC236}">
                <a16:creationId xmlns:a16="http://schemas.microsoft.com/office/drawing/2014/main" id="{1BDB855C-4C8E-4660-A467-504FBF6EAB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6120" t="39632" r="33974" b="51146"/>
          <a:stretch>
            <a:fillRect/>
          </a:stretch>
        </p:blipFill>
        <p:spPr bwMode="auto">
          <a:xfrm>
            <a:off x="4779963" y="4800600"/>
            <a:ext cx="164782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Text Box 28">
            <a:extLst>
              <a:ext uri="{FF2B5EF4-FFF2-40B4-BE49-F238E27FC236}">
                <a16:creationId xmlns:a16="http://schemas.microsoft.com/office/drawing/2014/main" id="{1F613327-3975-4A02-BA38-60710B1C7127}"/>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Spring 1</a:t>
            </a:r>
            <a:endParaRPr lang="en-GB" altLang="en-US" sz="1400" dirty="0">
              <a:latin typeface="+mj-lt"/>
            </a:endParaRPr>
          </a:p>
        </p:txBody>
      </p:sp>
      <p:pic>
        <p:nvPicPr>
          <p:cNvPr id="11283" name="Picture 29">
            <a:extLst>
              <a:ext uri="{FF2B5EF4-FFF2-40B4-BE49-F238E27FC236}">
                <a16:creationId xmlns:a16="http://schemas.microsoft.com/office/drawing/2014/main" id="{ABD3E374-871C-4C9A-990D-EC121286518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19850" y="50800"/>
            <a:ext cx="98742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CCF577F6-9F13-4318-A95C-4E21CB057EDD}"/>
              </a:ext>
            </a:extLst>
          </p:cNvPr>
          <p:cNvSpPr txBox="1">
            <a:spLocks noChangeArrowheads="1"/>
          </p:cNvSpPr>
          <p:nvPr/>
        </p:nvSpPr>
        <p:spPr bwMode="auto">
          <a:xfrm>
            <a:off x="174625" y="546100"/>
            <a:ext cx="72136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 indicated below. 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13315" name="Text Box 3">
            <a:extLst>
              <a:ext uri="{FF2B5EF4-FFF2-40B4-BE49-F238E27FC236}">
                <a16:creationId xmlns:a16="http://schemas.microsoft.com/office/drawing/2014/main" id="{F92BD9C2-A05A-447B-9D80-BA70D9D44B64}"/>
              </a:ext>
            </a:extLst>
          </p:cNvPr>
          <p:cNvSpPr txBox="1">
            <a:spLocks noChangeArrowheads="1"/>
          </p:cNvSpPr>
          <p:nvPr/>
        </p:nvSpPr>
        <p:spPr bwMode="auto">
          <a:xfrm>
            <a:off x="2165350"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13316" name="Text Box 4">
            <a:extLst>
              <a:ext uri="{FF2B5EF4-FFF2-40B4-BE49-F238E27FC236}">
                <a16:creationId xmlns:a16="http://schemas.microsoft.com/office/drawing/2014/main" id="{267FFFB5-54DC-4CEA-BC9D-C5DF2D2201C6}"/>
              </a:ext>
            </a:extLst>
          </p:cNvPr>
          <p:cNvSpPr txBox="1">
            <a:spLocks noChangeArrowheads="1"/>
          </p:cNvSpPr>
          <p:nvPr/>
        </p:nvSpPr>
        <p:spPr bwMode="auto">
          <a:xfrm>
            <a:off x="60325" y="5899150"/>
            <a:ext cx="73279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Building confidence in mathematics is crucial so be pleased with your child’s efforts and always encourage with praise.</a:t>
            </a:r>
            <a:endParaRPr lang="en-GB" altLang="en-US" sz="1100"/>
          </a:p>
        </p:txBody>
      </p:sp>
      <p:sp>
        <p:nvSpPr>
          <p:cNvPr id="7174" name="Text Box 11">
            <a:extLst>
              <a:ext uri="{FF2B5EF4-FFF2-40B4-BE49-F238E27FC236}">
                <a16:creationId xmlns:a16="http://schemas.microsoft.com/office/drawing/2014/main" id="{7512A1DF-5EB2-4964-9F90-746C86E04CC8}"/>
              </a:ext>
            </a:extLst>
          </p:cNvPr>
          <p:cNvSpPr txBox="1">
            <a:spLocks noChangeArrowheads="1"/>
          </p:cNvSpPr>
          <p:nvPr/>
        </p:nvSpPr>
        <p:spPr bwMode="auto">
          <a:xfrm>
            <a:off x="1073696" y="1004828"/>
            <a:ext cx="5857651" cy="400110"/>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GB" sz="2000" dirty="0">
                <a:solidFill>
                  <a:schemeClr val="bg1"/>
                </a:solidFill>
              </a:rPr>
              <a:t>Know the tests for divisibility for 2, 3, 5, 9 and 10.</a:t>
            </a:r>
            <a:endParaRPr lang="en-GB" altLang="en-US" sz="2000" b="1" dirty="0">
              <a:solidFill>
                <a:schemeClr val="bg1"/>
              </a:solidFill>
              <a:latin typeface="Comic Sans MS" panose="030F0702030302020204" pitchFamily="66" charset="0"/>
            </a:endParaRPr>
          </a:p>
        </p:txBody>
      </p:sp>
      <p:pic>
        <p:nvPicPr>
          <p:cNvPr id="2" name="Picture 1">
            <a:extLst>
              <a:ext uri="{FF2B5EF4-FFF2-40B4-BE49-F238E27FC236}">
                <a16:creationId xmlns:a16="http://schemas.microsoft.com/office/drawing/2014/main" id="{34A5EF14-8276-45D6-85A8-C73EEDA04481}"/>
              </a:ext>
            </a:extLst>
          </p:cNvPr>
          <p:cNvPicPr>
            <a:picLocks noChangeAspect="1"/>
          </p:cNvPicPr>
          <p:nvPr/>
        </p:nvPicPr>
        <p:blipFill>
          <a:blip r:embed="rId2"/>
          <a:stretch>
            <a:fillRect/>
          </a:stretch>
        </p:blipFill>
        <p:spPr>
          <a:xfrm>
            <a:off x="200025" y="2195513"/>
            <a:ext cx="2609850" cy="828675"/>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pic>
      <p:sp>
        <p:nvSpPr>
          <p:cNvPr id="4" name="TextBox 3">
            <a:extLst>
              <a:ext uri="{FF2B5EF4-FFF2-40B4-BE49-F238E27FC236}">
                <a16:creationId xmlns:a16="http://schemas.microsoft.com/office/drawing/2014/main" id="{550FF16F-896B-4067-936A-19CB3FA7E569}"/>
              </a:ext>
            </a:extLst>
          </p:cNvPr>
          <p:cNvSpPr txBox="1"/>
          <p:nvPr/>
        </p:nvSpPr>
        <p:spPr>
          <a:xfrm>
            <a:off x="160338" y="1536700"/>
            <a:ext cx="2736850" cy="368300"/>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b="1" u="sng" dirty="0"/>
              <a:t>Divisible by 2:</a:t>
            </a:r>
          </a:p>
        </p:txBody>
      </p:sp>
      <p:sp>
        <p:nvSpPr>
          <p:cNvPr id="15" name="TextBox 14">
            <a:extLst>
              <a:ext uri="{FF2B5EF4-FFF2-40B4-BE49-F238E27FC236}">
                <a16:creationId xmlns:a16="http://schemas.microsoft.com/office/drawing/2014/main" id="{331C72CB-B9FC-40D8-8178-A96E8C746996}"/>
              </a:ext>
            </a:extLst>
          </p:cNvPr>
          <p:cNvSpPr txBox="1"/>
          <p:nvPr/>
        </p:nvSpPr>
        <p:spPr>
          <a:xfrm>
            <a:off x="207963" y="3073400"/>
            <a:ext cx="2736850" cy="369888"/>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b="1" u="sng" dirty="0"/>
              <a:t>Divisible by 3</a:t>
            </a:r>
            <a:r>
              <a:rPr lang="en-GB" dirty="0"/>
              <a:t>:</a:t>
            </a:r>
          </a:p>
        </p:txBody>
      </p:sp>
      <p:sp>
        <p:nvSpPr>
          <p:cNvPr id="13323" name="Rectangle 5">
            <a:extLst>
              <a:ext uri="{FF2B5EF4-FFF2-40B4-BE49-F238E27FC236}">
                <a16:creationId xmlns:a16="http://schemas.microsoft.com/office/drawing/2014/main" id="{5A17F38F-9932-43D9-92DF-2970608A4160}"/>
              </a:ext>
            </a:extLst>
          </p:cNvPr>
          <p:cNvSpPr>
            <a:spLocks noChangeArrowheads="1"/>
          </p:cNvSpPr>
          <p:nvPr/>
        </p:nvSpPr>
        <p:spPr bwMode="auto">
          <a:xfrm>
            <a:off x="174625" y="1909763"/>
            <a:ext cx="26050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FF0000"/>
                </a:solidFill>
                <a:latin typeface="-apple-system"/>
              </a:rPr>
              <a:t>Rule: If it ends with a 0, 2, 4, 6, or 8</a:t>
            </a:r>
            <a:endParaRPr lang="en-GB" altLang="en-US" sz="1200">
              <a:solidFill>
                <a:srgbClr val="FF0000"/>
              </a:solidFill>
            </a:endParaRPr>
          </a:p>
        </p:txBody>
      </p:sp>
      <p:sp>
        <p:nvSpPr>
          <p:cNvPr id="13324" name="Rectangle 6">
            <a:extLst>
              <a:ext uri="{FF2B5EF4-FFF2-40B4-BE49-F238E27FC236}">
                <a16:creationId xmlns:a16="http://schemas.microsoft.com/office/drawing/2014/main" id="{D7815DA5-6405-4290-AEE5-871AD8E4EA12}"/>
              </a:ext>
            </a:extLst>
          </p:cNvPr>
          <p:cNvSpPr>
            <a:spLocks noChangeArrowheads="1"/>
          </p:cNvSpPr>
          <p:nvPr/>
        </p:nvSpPr>
        <p:spPr bwMode="auto">
          <a:xfrm>
            <a:off x="196850" y="3421063"/>
            <a:ext cx="26400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FF0000"/>
                </a:solidFill>
                <a:latin typeface="-apple-system"/>
              </a:rPr>
              <a:t>Rule: If the sum of the digits is a multiple of 3</a:t>
            </a:r>
            <a:endParaRPr lang="en-GB" altLang="en-US" sz="1200">
              <a:solidFill>
                <a:srgbClr val="FF0000"/>
              </a:solidFill>
            </a:endParaRPr>
          </a:p>
        </p:txBody>
      </p:sp>
      <p:pic>
        <p:nvPicPr>
          <p:cNvPr id="13325" name="Picture 7">
            <a:extLst>
              <a:ext uri="{FF2B5EF4-FFF2-40B4-BE49-F238E27FC236}">
                <a16:creationId xmlns:a16="http://schemas.microsoft.com/office/drawing/2014/main" id="{66245DF7-944A-4DE8-8B62-D218D375FA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150" y="3917950"/>
            <a:ext cx="2638425"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CC7D26CC-E80A-49B0-982D-30C38D754858}"/>
              </a:ext>
            </a:extLst>
          </p:cNvPr>
          <p:cNvSpPr txBox="1"/>
          <p:nvPr/>
        </p:nvSpPr>
        <p:spPr>
          <a:xfrm>
            <a:off x="3881438" y="1522413"/>
            <a:ext cx="2736850" cy="369887"/>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b="1" u="sng" dirty="0"/>
              <a:t>Divisible by 5:</a:t>
            </a:r>
          </a:p>
        </p:txBody>
      </p:sp>
      <p:sp>
        <p:nvSpPr>
          <p:cNvPr id="20" name="TextBox 19">
            <a:extLst>
              <a:ext uri="{FF2B5EF4-FFF2-40B4-BE49-F238E27FC236}">
                <a16:creationId xmlns:a16="http://schemas.microsoft.com/office/drawing/2014/main" id="{A945FBEB-F574-4AAB-B892-6EA399280572}"/>
              </a:ext>
            </a:extLst>
          </p:cNvPr>
          <p:cNvSpPr txBox="1"/>
          <p:nvPr/>
        </p:nvSpPr>
        <p:spPr>
          <a:xfrm>
            <a:off x="3881438" y="2992438"/>
            <a:ext cx="2736850" cy="369887"/>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b="1" u="sng" dirty="0"/>
              <a:t>Divisible by 9:</a:t>
            </a:r>
          </a:p>
        </p:txBody>
      </p:sp>
      <p:sp>
        <p:nvSpPr>
          <p:cNvPr id="21" name="TextBox 20">
            <a:extLst>
              <a:ext uri="{FF2B5EF4-FFF2-40B4-BE49-F238E27FC236}">
                <a16:creationId xmlns:a16="http://schemas.microsoft.com/office/drawing/2014/main" id="{453F93F3-4E18-4BCD-A904-82313EB911DF}"/>
              </a:ext>
            </a:extLst>
          </p:cNvPr>
          <p:cNvSpPr txBox="1"/>
          <p:nvPr/>
        </p:nvSpPr>
        <p:spPr>
          <a:xfrm>
            <a:off x="2582863" y="4832350"/>
            <a:ext cx="2736850" cy="369888"/>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b="1" u="sng" dirty="0"/>
              <a:t>Divisible by 10:</a:t>
            </a:r>
          </a:p>
        </p:txBody>
      </p:sp>
      <p:sp>
        <p:nvSpPr>
          <p:cNvPr id="13329" name="Rectangle 8">
            <a:extLst>
              <a:ext uri="{FF2B5EF4-FFF2-40B4-BE49-F238E27FC236}">
                <a16:creationId xmlns:a16="http://schemas.microsoft.com/office/drawing/2014/main" id="{5F848B98-F363-482F-A980-D420B31FD796}"/>
              </a:ext>
            </a:extLst>
          </p:cNvPr>
          <p:cNvSpPr>
            <a:spLocks noChangeArrowheads="1"/>
          </p:cNvSpPr>
          <p:nvPr/>
        </p:nvSpPr>
        <p:spPr bwMode="auto">
          <a:xfrm>
            <a:off x="3856038" y="1884363"/>
            <a:ext cx="21764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FF0000"/>
                </a:solidFill>
                <a:latin typeface="-apple-system"/>
              </a:rPr>
              <a:t>Rule: If it ends with a 5 or a 0</a:t>
            </a:r>
            <a:endParaRPr lang="en-GB" altLang="en-US" sz="1200">
              <a:solidFill>
                <a:srgbClr val="FF0000"/>
              </a:solidFill>
            </a:endParaRPr>
          </a:p>
        </p:txBody>
      </p:sp>
      <p:pic>
        <p:nvPicPr>
          <p:cNvPr id="13330" name="Picture 9">
            <a:extLst>
              <a:ext uri="{FF2B5EF4-FFF2-40B4-BE49-F238E27FC236}">
                <a16:creationId xmlns:a16="http://schemas.microsoft.com/office/drawing/2014/main" id="{D181841B-35E7-44B9-A515-7568FCC7D7F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1288" y="2220913"/>
            <a:ext cx="2667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1" name="Rectangle 11">
            <a:extLst>
              <a:ext uri="{FF2B5EF4-FFF2-40B4-BE49-F238E27FC236}">
                <a16:creationId xmlns:a16="http://schemas.microsoft.com/office/drawing/2014/main" id="{7168B1D1-8121-4198-90E2-8C7CA8C83C56}"/>
              </a:ext>
            </a:extLst>
          </p:cNvPr>
          <p:cNvSpPr>
            <a:spLocks noChangeArrowheads="1"/>
          </p:cNvSpPr>
          <p:nvPr/>
        </p:nvSpPr>
        <p:spPr bwMode="auto">
          <a:xfrm>
            <a:off x="3892550" y="3421063"/>
            <a:ext cx="32305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FF0000"/>
                </a:solidFill>
                <a:latin typeface="-apple-system"/>
              </a:rPr>
              <a:t>Rule: If the sum of the digits are a multiple of 9</a:t>
            </a:r>
            <a:endParaRPr lang="en-GB" altLang="en-US" sz="1200">
              <a:solidFill>
                <a:srgbClr val="FF0000"/>
              </a:solidFill>
            </a:endParaRPr>
          </a:p>
        </p:txBody>
      </p:sp>
      <p:pic>
        <p:nvPicPr>
          <p:cNvPr id="13332" name="Picture 12">
            <a:extLst>
              <a:ext uri="{FF2B5EF4-FFF2-40B4-BE49-F238E27FC236}">
                <a16:creationId xmlns:a16="http://schemas.microsoft.com/office/drawing/2014/main" id="{7632E2FD-AD07-4BE5-9EFB-3123C7D09A8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892550" y="3900488"/>
            <a:ext cx="28956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3" name="Rectangle 13">
            <a:extLst>
              <a:ext uri="{FF2B5EF4-FFF2-40B4-BE49-F238E27FC236}">
                <a16:creationId xmlns:a16="http://schemas.microsoft.com/office/drawing/2014/main" id="{66A9C194-A529-4360-9828-57B1D8112FEB}"/>
              </a:ext>
            </a:extLst>
          </p:cNvPr>
          <p:cNvSpPr>
            <a:spLocks noChangeArrowheads="1"/>
          </p:cNvSpPr>
          <p:nvPr/>
        </p:nvSpPr>
        <p:spPr bwMode="auto">
          <a:xfrm>
            <a:off x="1284288" y="5476875"/>
            <a:ext cx="18589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FF0000"/>
                </a:solidFill>
                <a:latin typeface="-apple-system"/>
              </a:rPr>
              <a:t>Rule: If the last digit is 0 </a:t>
            </a:r>
            <a:endParaRPr lang="en-GB" altLang="en-US" sz="1200">
              <a:solidFill>
                <a:srgbClr val="FF0000"/>
              </a:solidFill>
            </a:endParaRPr>
          </a:p>
        </p:txBody>
      </p:sp>
      <p:pic>
        <p:nvPicPr>
          <p:cNvPr id="13334" name="Picture 15">
            <a:extLst>
              <a:ext uri="{FF2B5EF4-FFF2-40B4-BE49-F238E27FC236}">
                <a16:creationId xmlns:a16="http://schemas.microsoft.com/office/drawing/2014/main" id="{ACF74135-2235-4B95-9DFB-6FB964DA0D4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70238" y="5283200"/>
            <a:ext cx="344805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28">
            <a:extLst>
              <a:ext uri="{FF2B5EF4-FFF2-40B4-BE49-F238E27FC236}">
                <a16:creationId xmlns:a16="http://schemas.microsoft.com/office/drawing/2014/main" id="{D00A806B-D206-4383-B7EE-DAAC311BC73E}"/>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Spring 2</a:t>
            </a:r>
            <a:endParaRPr lang="en-GB" altLang="en-US" sz="1400" dirty="0">
              <a:latin typeface="+mj-lt"/>
            </a:endParaRPr>
          </a:p>
        </p:txBody>
      </p:sp>
      <p:pic>
        <p:nvPicPr>
          <p:cNvPr id="13336" name="Picture 21">
            <a:extLst>
              <a:ext uri="{FF2B5EF4-FFF2-40B4-BE49-F238E27FC236}">
                <a16:creationId xmlns:a16="http://schemas.microsoft.com/office/drawing/2014/main" id="{05B3DB9B-24C4-4315-A42D-0F03073FF43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400800" y="33338"/>
            <a:ext cx="9874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8B8673D8-DB6D-4D07-A033-30F1530C90C2}"/>
              </a:ext>
            </a:extLst>
          </p:cNvPr>
          <p:cNvSpPr txBox="1">
            <a:spLocks noChangeArrowheads="1"/>
          </p:cNvSpPr>
          <p:nvPr/>
        </p:nvSpPr>
        <p:spPr bwMode="auto">
          <a:xfrm>
            <a:off x="69850" y="684213"/>
            <a:ext cx="7651750" cy="42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targets, indicated below. </a:t>
            </a:r>
          </a:p>
          <a:p>
            <a:pPr algn="ctr" eaLnBrk="1" hangingPunct="1">
              <a:spcBef>
                <a:spcPct val="0"/>
              </a:spcBef>
              <a:buFontTx/>
              <a:buNone/>
            </a:pPr>
            <a:r>
              <a:rPr lang="en-GB" altLang="en-US" sz="1100">
                <a:solidFill>
                  <a:srgbClr val="000000"/>
                </a:solidFill>
                <a:latin typeface="Comic Sans MS" panose="030F0702030302020204" pitchFamily="66" charset="0"/>
              </a:rPr>
              <a:t>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3075" name="Text Box 3">
            <a:extLst>
              <a:ext uri="{FF2B5EF4-FFF2-40B4-BE49-F238E27FC236}">
                <a16:creationId xmlns:a16="http://schemas.microsoft.com/office/drawing/2014/main" id="{C16B64CC-A449-4200-B4C6-68D60333FA24}"/>
              </a:ext>
            </a:extLst>
          </p:cNvPr>
          <p:cNvSpPr txBox="1">
            <a:spLocks noChangeArrowheads="1"/>
          </p:cNvSpPr>
          <p:nvPr/>
        </p:nvSpPr>
        <p:spPr bwMode="auto">
          <a:xfrm>
            <a:off x="1803400"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2072" name="Text Box 11">
            <a:extLst>
              <a:ext uri="{FF2B5EF4-FFF2-40B4-BE49-F238E27FC236}">
                <a16:creationId xmlns:a16="http://schemas.microsoft.com/office/drawing/2014/main" id="{53226B6D-5B28-4F80-A2F9-A00918967912}"/>
              </a:ext>
            </a:extLst>
          </p:cNvPr>
          <p:cNvSpPr txBox="1">
            <a:spLocks noChangeArrowheads="1"/>
          </p:cNvSpPr>
          <p:nvPr/>
        </p:nvSpPr>
        <p:spPr bwMode="auto">
          <a:xfrm>
            <a:off x="319088" y="1127436"/>
            <a:ext cx="6759505" cy="369332"/>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GB" sz="1800" dirty="0">
                <a:solidFill>
                  <a:schemeClr val="bg1"/>
                </a:solidFill>
              </a:rPr>
              <a:t>Know all decimal number bonds to 1 and 10. (1 decimal place).</a:t>
            </a:r>
            <a:endParaRPr lang="en-GB" altLang="en-US" sz="1100" dirty="0">
              <a:solidFill>
                <a:schemeClr val="bg1"/>
              </a:solidFill>
            </a:endParaRPr>
          </a:p>
        </p:txBody>
      </p:sp>
      <p:sp>
        <p:nvSpPr>
          <p:cNvPr id="3079" name="Text Box 14">
            <a:extLst>
              <a:ext uri="{FF2B5EF4-FFF2-40B4-BE49-F238E27FC236}">
                <a16:creationId xmlns:a16="http://schemas.microsoft.com/office/drawing/2014/main" id="{24C6C090-1E19-4B34-B46F-3AEF091ECBCC}"/>
              </a:ext>
            </a:extLst>
          </p:cNvPr>
          <p:cNvSpPr txBox="1">
            <a:spLocks noChangeArrowheads="1"/>
          </p:cNvSpPr>
          <p:nvPr/>
        </p:nvSpPr>
        <p:spPr bwMode="auto">
          <a:xfrm>
            <a:off x="319088" y="1662113"/>
            <a:ext cx="1484312" cy="230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a:solidFill>
                  <a:srgbClr val="000000"/>
                </a:solidFill>
                <a:latin typeface="Comic Sans MS" panose="030F0702030302020204" pitchFamily="66" charset="0"/>
              </a:rPr>
              <a:t>All decimal bonds </a:t>
            </a:r>
          </a:p>
          <a:p>
            <a:pPr eaLnBrk="1" hangingPunct="1">
              <a:spcBef>
                <a:spcPct val="0"/>
              </a:spcBef>
              <a:buFontTx/>
              <a:buNone/>
            </a:pPr>
            <a:r>
              <a:rPr lang="en-GB" altLang="en-US" sz="1200">
                <a:solidFill>
                  <a:srgbClr val="000000"/>
                </a:solidFill>
                <a:latin typeface="Comic Sans MS" panose="030F0702030302020204" pitchFamily="66" charset="0"/>
              </a:rPr>
              <a:t>for 1:</a:t>
            </a:r>
            <a:endParaRPr lang="en-GB" altLang="en-US" sz="1000">
              <a:solidFill>
                <a:srgbClr val="000000"/>
              </a:solidFill>
              <a:latin typeface="Comic Sans MS" panose="030F0702030302020204" pitchFamily="66" charset="0"/>
            </a:endParaRPr>
          </a:p>
          <a:p>
            <a:pPr eaLnBrk="1" hangingPunct="1">
              <a:spcBef>
                <a:spcPct val="0"/>
              </a:spcBef>
              <a:buFontTx/>
              <a:buNone/>
            </a:pPr>
            <a:r>
              <a:rPr lang="en-GB" altLang="en-US" sz="1200" b="1">
                <a:solidFill>
                  <a:srgbClr val="000000"/>
                </a:solidFill>
                <a:latin typeface="Comic Sans MS" panose="030F0702030302020204" pitchFamily="66" charset="0"/>
              </a:rPr>
              <a:t>0.1  +  0.9  = 1</a:t>
            </a:r>
          </a:p>
          <a:p>
            <a:pPr eaLnBrk="1" hangingPunct="1">
              <a:spcBef>
                <a:spcPct val="0"/>
              </a:spcBef>
              <a:buFontTx/>
              <a:buNone/>
            </a:pPr>
            <a:r>
              <a:rPr lang="en-GB" altLang="en-US" sz="1200" b="1">
                <a:solidFill>
                  <a:srgbClr val="000000"/>
                </a:solidFill>
                <a:latin typeface="Comic Sans MS" panose="030F0702030302020204" pitchFamily="66" charset="0"/>
              </a:rPr>
              <a:t>0.2  +  0.8  = 1</a:t>
            </a:r>
          </a:p>
          <a:p>
            <a:pPr eaLnBrk="1" hangingPunct="1">
              <a:spcBef>
                <a:spcPct val="0"/>
              </a:spcBef>
              <a:buFontTx/>
              <a:buNone/>
            </a:pPr>
            <a:r>
              <a:rPr lang="en-GB" altLang="en-US" sz="1200" b="1">
                <a:solidFill>
                  <a:srgbClr val="000000"/>
                </a:solidFill>
                <a:latin typeface="Comic Sans MS" panose="030F0702030302020204" pitchFamily="66" charset="0"/>
              </a:rPr>
              <a:t>0.3  +  0.7  = 1</a:t>
            </a:r>
          </a:p>
          <a:p>
            <a:pPr eaLnBrk="1" hangingPunct="1">
              <a:spcBef>
                <a:spcPct val="0"/>
              </a:spcBef>
              <a:buFontTx/>
              <a:buNone/>
            </a:pPr>
            <a:r>
              <a:rPr lang="en-GB" altLang="en-US" sz="1200" b="1">
                <a:solidFill>
                  <a:srgbClr val="000000"/>
                </a:solidFill>
                <a:latin typeface="Comic Sans MS" panose="030F0702030302020204" pitchFamily="66" charset="0"/>
              </a:rPr>
              <a:t>0.4  +  0.6  = 1</a:t>
            </a:r>
          </a:p>
          <a:p>
            <a:pPr eaLnBrk="1" hangingPunct="1">
              <a:spcBef>
                <a:spcPct val="0"/>
              </a:spcBef>
              <a:buFontTx/>
              <a:buNone/>
            </a:pPr>
            <a:r>
              <a:rPr lang="en-GB" altLang="en-US" sz="1200" b="1">
                <a:solidFill>
                  <a:srgbClr val="000000"/>
                </a:solidFill>
                <a:latin typeface="Comic Sans MS" panose="030F0702030302020204" pitchFamily="66" charset="0"/>
              </a:rPr>
              <a:t>0.5  +  0.5  = 1</a:t>
            </a:r>
          </a:p>
          <a:p>
            <a:pPr eaLnBrk="1" hangingPunct="1">
              <a:spcBef>
                <a:spcPct val="0"/>
              </a:spcBef>
              <a:buFontTx/>
              <a:buNone/>
            </a:pPr>
            <a:r>
              <a:rPr lang="en-GB" altLang="en-US" sz="1200" b="1">
                <a:solidFill>
                  <a:srgbClr val="000000"/>
                </a:solidFill>
                <a:latin typeface="Comic Sans MS" panose="030F0702030302020204" pitchFamily="66" charset="0"/>
              </a:rPr>
              <a:t>0.6  +  0.4  = 1</a:t>
            </a:r>
          </a:p>
          <a:p>
            <a:pPr eaLnBrk="1" hangingPunct="1">
              <a:spcBef>
                <a:spcPct val="0"/>
              </a:spcBef>
              <a:buFontTx/>
              <a:buNone/>
            </a:pPr>
            <a:r>
              <a:rPr lang="en-GB" altLang="en-US" sz="1200" b="1">
                <a:solidFill>
                  <a:srgbClr val="000000"/>
                </a:solidFill>
                <a:latin typeface="Comic Sans MS" panose="030F0702030302020204" pitchFamily="66" charset="0"/>
              </a:rPr>
              <a:t>0.7  +  0.3  = 1</a:t>
            </a:r>
          </a:p>
          <a:p>
            <a:pPr eaLnBrk="1" hangingPunct="1">
              <a:spcBef>
                <a:spcPct val="0"/>
              </a:spcBef>
              <a:buFontTx/>
              <a:buNone/>
            </a:pPr>
            <a:r>
              <a:rPr lang="en-GB" altLang="en-US" sz="1200" b="1">
                <a:solidFill>
                  <a:srgbClr val="000000"/>
                </a:solidFill>
                <a:latin typeface="Comic Sans MS" panose="030F0702030302020204" pitchFamily="66" charset="0"/>
              </a:rPr>
              <a:t>0.8  +  0.2  = 1</a:t>
            </a:r>
          </a:p>
          <a:p>
            <a:pPr eaLnBrk="1" hangingPunct="1">
              <a:spcBef>
                <a:spcPct val="0"/>
              </a:spcBef>
              <a:buFontTx/>
              <a:buNone/>
            </a:pPr>
            <a:r>
              <a:rPr lang="en-GB" altLang="en-US" sz="1200" b="1">
                <a:solidFill>
                  <a:srgbClr val="000000"/>
                </a:solidFill>
                <a:latin typeface="Comic Sans MS" panose="030F0702030302020204" pitchFamily="66" charset="0"/>
              </a:rPr>
              <a:t>0.9  +  0.1  = 1</a:t>
            </a:r>
          </a:p>
          <a:p>
            <a:pPr eaLnBrk="1" hangingPunct="1">
              <a:spcBef>
                <a:spcPct val="0"/>
              </a:spcBef>
              <a:buFontTx/>
              <a:buNone/>
            </a:pPr>
            <a:r>
              <a:rPr lang="en-GB" altLang="en-US" sz="1200" b="1">
                <a:solidFill>
                  <a:srgbClr val="000000"/>
                </a:solidFill>
                <a:latin typeface="Comic Sans MS" panose="030F0702030302020204" pitchFamily="66" charset="0"/>
              </a:rPr>
              <a:t>1.0  +  0.0  = 1</a:t>
            </a:r>
            <a:endParaRPr lang="en-GB" altLang="en-US" sz="1200" b="1">
              <a:latin typeface="Comic Sans MS" panose="030F0702030302020204" pitchFamily="66" charset="0"/>
            </a:endParaRPr>
          </a:p>
        </p:txBody>
      </p:sp>
      <p:grpSp>
        <p:nvGrpSpPr>
          <p:cNvPr id="3080" name="Group 17">
            <a:extLst>
              <a:ext uri="{FF2B5EF4-FFF2-40B4-BE49-F238E27FC236}">
                <a16:creationId xmlns:a16="http://schemas.microsoft.com/office/drawing/2014/main" id="{30DF837D-E6EC-4064-B80E-CE55D0C0DF70}"/>
              </a:ext>
            </a:extLst>
          </p:cNvPr>
          <p:cNvGrpSpPr>
            <a:grpSpLocks/>
          </p:cNvGrpSpPr>
          <p:nvPr/>
        </p:nvGrpSpPr>
        <p:grpSpPr bwMode="auto">
          <a:xfrm>
            <a:off x="2058988" y="1720850"/>
            <a:ext cx="2714625" cy="1941513"/>
            <a:chOff x="3199" y="1839"/>
            <a:chExt cx="1460" cy="1219"/>
          </a:xfrm>
        </p:grpSpPr>
        <p:sp>
          <p:nvSpPr>
            <p:cNvPr id="3089" name="Text Box 15">
              <a:extLst>
                <a:ext uri="{FF2B5EF4-FFF2-40B4-BE49-F238E27FC236}">
                  <a16:creationId xmlns:a16="http://schemas.microsoft.com/office/drawing/2014/main" id="{F740FDB5-B265-4843-B22C-39D4A22BA6C1}"/>
                </a:ext>
              </a:extLst>
            </p:cNvPr>
            <p:cNvSpPr txBox="1">
              <a:spLocks noChangeArrowheads="1"/>
            </p:cNvSpPr>
            <p:nvPr/>
          </p:nvSpPr>
          <p:spPr bwMode="auto">
            <a:xfrm>
              <a:off x="3199" y="2188"/>
              <a:ext cx="1460" cy="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200" b="1">
                  <a:solidFill>
                    <a:srgbClr val="000000"/>
                  </a:solidFill>
                  <a:latin typeface="Comic Sans MS" panose="030F0702030302020204" pitchFamily="66" charset="0"/>
                </a:rPr>
                <a:t>6.2 + 3.8 = 10; 3,8 + 6.2 = 10 </a:t>
              </a:r>
            </a:p>
            <a:p>
              <a:pPr eaLnBrk="1" hangingPunct="1">
                <a:spcBef>
                  <a:spcPct val="0"/>
                </a:spcBef>
                <a:buFontTx/>
                <a:buNone/>
              </a:pPr>
              <a:r>
                <a:rPr lang="en-GB" altLang="en-US" sz="1200" b="1">
                  <a:solidFill>
                    <a:srgbClr val="000000"/>
                  </a:solidFill>
                  <a:latin typeface="Comic Sans MS" panose="030F0702030302020204" pitchFamily="66" charset="0"/>
                </a:rPr>
                <a:t>                  so </a:t>
              </a:r>
            </a:p>
            <a:p>
              <a:pPr eaLnBrk="1" hangingPunct="1">
                <a:spcBef>
                  <a:spcPct val="0"/>
                </a:spcBef>
                <a:buFontTx/>
                <a:buNone/>
              </a:pPr>
              <a:r>
                <a:rPr lang="en-GB" altLang="en-US" sz="1200" b="1">
                  <a:solidFill>
                    <a:srgbClr val="000000"/>
                  </a:solidFill>
                  <a:latin typeface="Comic Sans MS" panose="030F0702030302020204" pitchFamily="66" charset="0"/>
                </a:rPr>
                <a:t>10 - 6.2 = 3.8; 10 - 3.8 = 6.2 </a:t>
              </a:r>
            </a:p>
            <a:p>
              <a:pPr eaLnBrk="1" hangingPunct="1">
                <a:spcBef>
                  <a:spcPct val="0"/>
                </a:spcBef>
                <a:buFontTx/>
                <a:buNone/>
              </a:pPr>
              <a:endParaRPr lang="en-GB" altLang="en-US" sz="1200" b="1">
                <a:solidFill>
                  <a:srgbClr val="000000"/>
                </a:solidFill>
                <a:latin typeface="Comic Sans MS" panose="030F0702030302020204" pitchFamily="66" charset="0"/>
              </a:endParaRPr>
            </a:p>
            <a:p>
              <a:pPr eaLnBrk="1" hangingPunct="1">
                <a:spcBef>
                  <a:spcPct val="0"/>
                </a:spcBef>
                <a:buFontTx/>
                <a:buNone/>
              </a:pPr>
              <a:r>
                <a:rPr lang="en-GB" altLang="en-US" sz="1200" b="1">
                  <a:solidFill>
                    <a:srgbClr val="000000"/>
                  </a:solidFill>
                  <a:latin typeface="Comic Sans MS" panose="030F0702030302020204" pitchFamily="66" charset="0"/>
                </a:rPr>
                <a:t>4.9 + 5.1 = 10; 5.1 + 4.9 = 10</a:t>
              </a:r>
            </a:p>
            <a:p>
              <a:pPr eaLnBrk="1" hangingPunct="1">
                <a:spcBef>
                  <a:spcPct val="0"/>
                </a:spcBef>
                <a:buFontTx/>
                <a:buNone/>
              </a:pPr>
              <a:r>
                <a:rPr lang="en-GB" altLang="en-US" sz="1200" b="1">
                  <a:solidFill>
                    <a:srgbClr val="000000"/>
                  </a:solidFill>
                  <a:latin typeface="Comic Sans MS" panose="030F0702030302020204" pitchFamily="66" charset="0"/>
                </a:rPr>
                <a:t>                  so</a:t>
              </a:r>
            </a:p>
            <a:p>
              <a:pPr eaLnBrk="1" hangingPunct="1">
                <a:spcBef>
                  <a:spcPct val="0"/>
                </a:spcBef>
                <a:buFontTx/>
                <a:buNone/>
              </a:pPr>
              <a:r>
                <a:rPr lang="en-GB" altLang="en-US" sz="1200" b="1">
                  <a:solidFill>
                    <a:srgbClr val="000000"/>
                  </a:solidFill>
                  <a:latin typeface="Comic Sans MS" panose="030F0702030302020204" pitchFamily="66" charset="0"/>
                </a:rPr>
                <a:t>10 - 4.9 = 5.1; 10 - 5.1 = 4.9 </a:t>
              </a:r>
              <a:endParaRPr lang="en-GB" altLang="en-US" sz="1200"/>
            </a:p>
          </p:txBody>
        </p:sp>
        <p:sp>
          <p:nvSpPr>
            <p:cNvPr id="3090" name="Text Box 16">
              <a:extLst>
                <a:ext uri="{FF2B5EF4-FFF2-40B4-BE49-F238E27FC236}">
                  <a16:creationId xmlns:a16="http://schemas.microsoft.com/office/drawing/2014/main" id="{F1889E81-AAF7-4DF4-8B04-4A077D3CA26B}"/>
                </a:ext>
              </a:extLst>
            </p:cNvPr>
            <p:cNvSpPr txBox="1">
              <a:spLocks noChangeArrowheads="1"/>
            </p:cNvSpPr>
            <p:nvPr/>
          </p:nvSpPr>
          <p:spPr bwMode="auto">
            <a:xfrm>
              <a:off x="3229" y="1839"/>
              <a:ext cx="1350" cy="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000">
                  <a:solidFill>
                    <a:srgbClr val="000000"/>
                  </a:solidFill>
                  <a:latin typeface="Comic Sans MS" panose="030F0702030302020204" pitchFamily="66" charset="0"/>
                </a:rPr>
                <a:t> </a:t>
              </a:r>
              <a:r>
                <a:rPr lang="en-GB" altLang="en-US" sz="1200">
                  <a:solidFill>
                    <a:srgbClr val="000000"/>
                  </a:solidFill>
                  <a:latin typeface="Comic Sans MS" panose="030F0702030302020204" pitchFamily="66" charset="0"/>
                </a:rPr>
                <a:t>Example of decimal bonds for 10:</a:t>
              </a:r>
              <a:endParaRPr lang="en-GB" altLang="en-US" sz="1200"/>
            </a:p>
          </p:txBody>
        </p:sp>
      </p:grpSp>
      <p:sp>
        <p:nvSpPr>
          <p:cNvPr id="3081" name="Freeform 92">
            <a:extLst>
              <a:ext uri="{FF2B5EF4-FFF2-40B4-BE49-F238E27FC236}">
                <a16:creationId xmlns:a16="http://schemas.microsoft.com/office/drawing/2014/main" id="{67DD7351-320C-4283-8E98-71E0BB6823AC}"/>
              </a:ext>
            </a:extLst>
          </p:cNvPr>
          <p:cNvSpPr>
            <a:spLocks/>
          </p:cNvSpPr>
          <p:nvPr/>
        </p:nvSpPr>
        <p:spPr bwMode="auto">
          <a:xfrm>
            <a:off x="280988" y="1624013"/>
            <a:ext cx="1638300" cy="2301875"/>
          </a:xfrm>
          <a:custGeom>
            <a:avLst/>
            <a:gdLst>
              <a:gd name="T0" fmla="*/ 0 w 991"/>
              <a:gd name="T1" fmla="*/ 0 h 1279"/>
              <a:gd name="T2" fmla="*/ 2147483646 w 991"/>
              <a:gd name="T3" fmla="*/ 0 h 1279"/>
              <a:gd name="T4" fmla="*/ 2147483646 w 991"/>
              <a:gd name="T5" fmla="*/ 2147483646 h 1279"/>
              <a:gd name="T6" fmla="*/ 0 w 991"/>
              <a:gd name="T7" fmla="*/ 2147483646 h 1279"/>
              <a:gd name="T8" fmla="*/ 0 w 991"/>
              <a:gd name="T9" fmla="*/ 0 h 12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91" h="1279">
                <a:moveTo>
                  <a:pt x="0" y="0"/>
                </a:moveTo>
                <a:lnTo>
                  <a:pt x="990" y="0"/>
                </a:lnTo>
                <a:lnTo>
                  <a:pt x="990" y="1278"/>
                </a:lnTo>
                <a:lnTo>
                  <a:pt x="0" y="1278"/>
                </a:lnTo>
                <a:lnTo>
                  <a:pt x="0" y="0"/>
                </a:lnTo>
                <a:close/>
              </a:path>
            </a:pathLst>
          </a:custGeom>
          <a:noFill/>
          <a:ln w="38100" cap="flat">
            <a:solidFill>
              <a:srgbClr val="8000FF">
                <a:alpha val="83920"/>
              </a:srgbClr>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082" name="Freeform 93">
            <a:extLst>
              <a:ext uri="{FF2B5EF4-FFF2-40B4-BE49-F238E27FC236}">
                <a16:creationId xmlns:a16="http://schemas.microsoft.com/office/drawing/2014/main" id="{2C99CEEA-6739-426A-9DE5-567F36CDF419}"/>
              </a:ext>
            </a:extLst>
          </p:cNvPr>
          <p:cNvSpPr>
            <a:spLocks/>
          </p:cNvSpPr>
          <p:nvPr/>
        </p:nvSpPr>
        <p:spPr bwMode="auto">
          <a:xfrm>
            <a:off x="2003425" y="1635125"/>
            <a:ext cx="2732088" cy="2306638"/>
          </a:xfrm>
          <a:custGeom>
            <a:avLst/>
            <a:gdLst>
              <a:gd name="T0" fmla="*/ 0 w 1531"/>
              <a:gd name="T1" fmla="*/ 0 h 931"/>
              <a:gd name="T2" fmla="*/ 2147483646 w 1531"/>
              <a:gd name="T3" fmla="*/ 0 h 931"/>
              <a:gd name="T4" fmla="*/ 2147483646 w 1531"/>
              <a:gd name="T5" fmla="*/ 2147483646 h 931"/>
              <a:gd name="T6" fmla="*/ 0 w 1531"/>
              <a:gd name="T7" fmla="*/ 2147483646 h 931"/>
              <a:gd name="T8" fmla="*/ 0 w 1531"/>
              <a:gd name="T9" fmla="*/ 0 h 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31" h="931">
                <a:moveTo>
                  <a:pt x="0" y="0"/>
                </a:moveTo>
                <a:lnTo>
                  <a:pt x="1530" y="0"/>
                </a:lnTo>
                <a:lnTo>
                  <a:pt x="1530" y="930"/>
                </a:lnTo>
                <a:lnTo>
                  <a:pt x="0" y="930"/>
                </a:lnTo>
                <a:lnTo>
                  <a:pt x="0" y="0"/>
                </a:lnTo>
                <a:close/>
              </a:path>
            </a:pathLst>
          </a:custGeom>
          <a:noFill/>
          <a:ln w="38100" cap="flat">
            <a:solidFill>
              <a:srgbClr val="800080">
                <a:alpha val="83920"/>
              </a:srgbClr>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058" name="Text Box 15">
            <a:extLst>
              <a:ext uri="{FF2B5EF4-FFF2-40B4-BE49-F238E27FC236}">
                <a16:creationId xmlns:a16="http://schemas.microsoft.com/office/drawing/2014/main" id="{B71B06C8-3F87-4728-8A1A-6283AF54ED01}"/>
              </a:ext>
            </a:extLst>
          </p:cNvPr>
          <p:cNvSpPr txBox="1">
            <a:spLocks noChangeArrowheads="1"/>
          </p:cNvSpPr>
          <p:nvPr/>
        </p:nvSpPr>
        <p:spPr bwMode="auto">
          <a:xfrm>
            <a:off x="187325" y="4006850"/>
            <a:ext cx="7026275" cy="116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000" b="1" i="1" dirty="0">
                <a:solidFill>
                  <a:srgbClr val="000000"/>
                </a:solidFill>
                <a:latin typeface="Comic Sans MS" panose="030F0702030302020204" pitchFamily="66" charset="0"/>
              </a:rPr>
              <a:t> </a:t>
            </a:r>
            <a:r>
              <a:rPr lang="en-GB" altLang="en-US" sz="1000" b="1" dirty="0">
                <a:solidFill>
                  <a:srgbClr val="000000"/>
                </a:solidFill>
                <a:latin typeface="Comic Sans MS" panose="030F0702030302020204" pitchFamily="66" charset="0"/>
              </a:rPr>
              <a:t>Helpful hints: </a:t>
            </a:r>
            <a:endParaRPr lang="en-GB" altLang="en-US" sz="1000" b="1" dirty="0"/>
          </a:p>
          <a:p>
            <a:pPr marL="171450" indent="-171450" eaLnBrk="1" hangingPunct="1">
              <a:spcBef>
                <a:spcPct val="0"/>
              </a:spcBef>
              <a:defRPr/>
            </a:pPr>
            <a:r>
              <a:rPr lang="en-GB" altLang="en-US" sz="1000" b="1" i="1" dirty="0">
                <a:solidFill>
                  <a:srgbClr val="000000"/>
                </a:solidFill>
                <a:latin typeface="Comic Sans MS" panose="030F0702030302020204" pitchFamily="66" charset="0"/>
              </a:rPr>
              <a:t>Create regular, short opportunities for rapid-fire questions where an instant correct answer is required.</a:t>
            </a:r>
          </a:p>
          <a:p>
            <a:pPr marL="171450" indent="-171450" eaLnBrk="1" hangingPunct="1">
              <a:spcBef>
                <a:spcPct val="0"/>
              </a:spcBef>
              <a:defRPr/>
            </a:pPr>
            <a:r>
              <a:rPr lang="en-GB" altLang="en-US" sz="1000" b="1" i="1" dirty="0">
                <a:solidFill>
                  <a:srgbClr val="000000"/>
                </a:solidFill>
                <a:latin typeface="Comic Sans MS" panose="030F0702030302020204" pitchFamily="66" charset="0"/>
              </a:rPr>
              <a:t>Use objects to consider the bonds in a practical way.</a:t>
            </a:r>
          </a:p>
          <a:p>
            <a:pPr marL="171450" indent="-171450" eaLnBrk="1" hangingPunct="1">
              <a:spcBef>
                <a:spcPct val="0"/>
              </a:spcBef>
              <a:defRPr/>
            </a:pPr>
            <a:r>
              <a:rPr lang="en-GB" altLang="en-US" sz="1000" b="1" i="1" dirty="0">
                <a:solidFill>
                  <a:srgbClr val="000000"/>
                </a:solidFill>
                <a:latin typeface="Comic Sans MS" panose="030F0702030302020204" pitchFamily="66" charset="0"/>
              </a:rPr>
              <a:t>Look at the patterns with both objects and numbers e.g. as one number increases the other one decreases.</a:t>
            </a:r>
          </a:p>
          <a:p>
            <a:pPr marL="171450" indent="-171450" eaLnBrk="1" hangingPunct="1">
              <a:spcBef>
                <a:spcPct val="0"/>
              </a:spcBef>
              <a:defRPr/>
            </a:pPr>
            <a:r>
              <a:rPr lang="en-GB" altLang="en-US" sz="1000" b="1" i="1" dirty="0">
                <a:solidFill>
                  <a:srgbClr val="000000"/>
                </a:solidFill>
                <a:latin typeface="Comic Sans MS" panose="030F0702030302020204" pitchFamily="66" charset="0"/>
              </a:rPr>
              <a:t>Practise with the numbers in order </a:t>
            </a:r>
            <a:r>
              <a:rPr lang="en-GB" altLang="en-US" sz="1000" b="1" i="1" u="sng" dirty="0">
                <a:solidFill>
                  <a:srgbClr val="000000"/>
                </a:solidFill>
                <a:latin typeface="Comic Sans MS" panose="030F0702030302020204" pitchFamily="66" charset="0"/>
              </a:rPr>
              <a:t>AND</a:t>
            </a:r>
            <a:r>
              <a:rPr lang="en-GB" altLang="en-US" sz="1000" b="1" i="1" dirty="0">
                <a:solidFill>
                  <a:srgbClr val="000000"/>
                </a:solidFill>
                <a:latin typeface="Comic Sans MS" panose="030F0702030302020204" pitchFamily="66" charset="0"/>
              </a:rPr>
              <a:t> chosen randomly - remember the aim is </a:t>
            </a:r>
            <a:r>
              <a:rPr lang="en-GB" altLang="en-US" sz="1000" b="1" i="1">
                <a:solidFill>
                  <a:srgbClr val="000000"/>
                </a:solidFill>
                <a:latin typeface="Comic Sans MS" panose="030F0702030302020204" pitchFamily="66" charset="0"/>
              </a:rPr>
              <a:t>for your </a:t>
            </a:r>
            <a:r>
              <a:rPr lang="en-GB" altLang="en-US" sz="1000" b="1" i="1" dirty="0">
                <a:solidFill>
                  <a:srgbClr val="000000"/>
                </a:solidFill>
                <a:latin typeface="Comic Sans MS" panose="030F0702030302020204" pitchFamily="66" charset="0"/>
              </a:rPr>
              <a:t>child to be able to respond immediately.</a:t>
            </a:r>
            <a:endParaRPr lang="en-GB" altLang="en-US" sz="1000" dirty="0"/>
          </a:p>
        </p:txBody>
      </p:sp>
      <p:sp>
        <p:nvSpPr>
          <p:cNvPr id="2059" name="Text Box 187">
            <a:extLst>
              <a:ext uri="{FF2B5EF4-FFF2-40B4-BE49-F238E27FC236}">
                <a16:creationId xmlns:a16="http://schemas.microsoft.com/office/drawing/2014/main" id="{226ED81D-0182-4570-85B3-4A11AFEC0EA1}"/>
              </a:ext>
            </a:extLst>
          </p:cNvPr>
          <p:cNvSpPr txBox="1">
            <a:spLocks noChangeArrowheads="1"/>
          </p:cNvSpPr>
          <p:nvPr/>
        </p:nvSpPr>
        <p:spPr bwMode="auto">
          <a:xfrm>
            <a:off x="4862513" y="1943100"/>
            <a:ext cx="2251075" cy="18161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400" b="1" dirty="0">
                <a:solidFill>
                  <a:srgbClr val="000000"/>
                </a:solidFill>
                <a:latin typeface="Comic Sans MS" panose="030F0702030302020204" pitchFamily="66" charset="0"/>
              </a:rPr>
              <a:t>Call out!</a:t>
            </a:r>
            <a:endParaRPr lang="en-GB" altLang="en-US" sz="1400" dirty="0">
              <a:latin typeface="Comic Sans MS" panose="030F0702030302020204" pitchFamily="66" charset="0"/>
            </a:endParaRPr>
          </a:p>
          <a:p>
            <a:pPr eaLnBrk="1" hangingPunct="1">
              <a:spcBef>
                <a:spcPct val="0"/>
              </a:spcBef>
              <a:buFontTx/>
              <a:buNone/>
              <a:defRPr/>
            </a:pPr>
            <a:r>
              <a:rPr lang="en-GB" altLang="en-US" sz="1400" dirty="0">
                <a:solidFill>
                  <a:srgbClr val="000000"/>
                </a:solidFill>
                <a:latin typeface="Comic Sans MS" panose="030F0702030302020204" pitchFamily="66" charset="0"/>
              </a:rPr>
              <a:t>Play number ping pong!</a:t>
            </a:r>
          </a:p>
          <a:p>
            <a:pPr eaLnBrk="1" hangingPunct="1">
              <a:spcBef>
                <a:spcPct val="0"/>
              </a:spcBef>
              <a:buFontTx/>
              <a:buNone/>
              <a:defRPr/>
            </a:pPr>
            <a:r>
              <a:rPr lang="en-GB" altLang="en-US" sz="1400" dirty="0">
                <a:solidFill>
                  <a:srgbClr val="000000"/>
                </a:solidFill>
                <a:latin typeface="Comic Sans MS" panose="030F0702030302020204" pitchFamily="66" charset="0"/>
              </a:rPr>
              <a:t>Start off saying 'ping', child replies with ‘pong'.</a:t>
            </a:r>
          </a:p>
          <a:p>
            <a:pPr eaLnBrk="1" hangingPunct="1">
              <a:spcBef>
                <a:spcPct val="0"/>
              </a:spcBef>
              <a:buFontTx/>
              <a:buNone/>
              <a:defRPr/>
            </a:pPr>
            <a:r>
              <a:rPr lang="en-GB" altLang="en-US" sz="1400" dirty="0">
                <a:solidFill>
                  <a:srgbClr val="000000"/>
                </a:solidFill>
                <a:latin typeface="Comic Sans MS" panose="030F0702030302020204" pitchFamily="66" charset="0"/>
              </a:rPr>
              <a:t>Repeat and then convert to numbers i.e. say '0.3' and they reply '0.7' (decimal bonds for 1)</a:t>
            </a:r>
            <a:endParaRPr lang="en-GB" altLang="en-US" sz="1400" dirty="0">
              <a:latin typeface="Comic Sans MS" panose="030F0702030302020204" pitchFamily="66" charset="0"/>
            </a:endParaRPr>
          </a:p>
        </p:txBody>
      </p:sp>
      <p:sp>
        <p:nvSpPr>
          <p:cNvPr id="2062" name="Text Box 16">
            <a:extLst>
              <a:ext uri="{FF2B5EF4-FFF2-40B4-BE49-F238E27FC236}">
                <a16:creationId xmlns:a16="http://schemas.microsoft.com/office/drawing/2014/main" id="{E6147F6E-0EB0-4BCA-B264-6E6955807D94}"/>
              </a:ext>
            </a:extLst>
          </p:cNvPr>
          <p:cNvSpPr txBox="1">
            <a:spLocks noChangeArrowheads="1"/>
          </p:cNvSpPr>
          <p:nvPr/>
        </p:nvSpPr>
        <p:spPr bwMode="auto">
          <a:xfrm>
            <a:off x="1084263" y="5237163"/>
            <a:ext cx="5422900" cy="554037"/>
          </a:xfrm>
          <a:prstGeom prst="rect">
            <a:avLst/>
          </a:prstGeom>
          <a:ln/>
        </p:spPr>
        <p:style>
          <a:lnRef idx="1">
            <a:schemeClr val="accent1"/>
          </a:lnRef>
          <a:fillRef idx="2">
            <a:schemeClr val="accent1"/>
          </a:fillRef>
          <a:effectRef idx="1">
            <a:schemeClr val="accent1"/>
          </a:effectRef>
          <a:fontRef idx="minor">
            <a:schemeClr val="dk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n-GB" altLang="en-US" sz="1000" b="1" i="1" dirty="0">
                <a:solidFill>
                  <a:srgbClr val="000000"/>
                </a:solidFill>
                <a:latin typeface="Comic Sans MS" panose="030F0702030302020204" pitchFamily="66" charset="0"/>
              </a:rPr>
              <a:t>Key vocabulary</a:t>
            </a:r>
            <a:endParaRPr lang="en-GB" altLang="en-US" sz="1000" dirty="0"/>
          </a:p>
          <a:p>
            <a:pPr eaLnBrk="1" hangingPunct="1">
              <a:spcBef>
                <a:spcPct val="0"/>
              </a:spcBef>
              <a:buFontTx/>
              <a:buNone/>
              <a:defRPr/>
            </a:pPr>
            <a:r>
              <a:rPr lang="en-GB" altLang="en-US" sz="1000" i="1" dirty="0">
                <a:solidFill>
                  <a:srgbClr val="000000"/>
                </a:solidFill>
                <a:latin typeface="Comic Sans MS" panose="030F0702030302020204" pitchFamily="66" charset="0"/>
              </a:rPr>
              <a:t>How many more to make?	altogether 	make	sum	total</a:t>
            </a:r>
          </a:p>
          <a:p>
            <a:pPr eaLnBrk="1" hangingPunct="1">
              <a:spcBef>
                <a:spcPct val="0"/>
              </a:spcBef>
              <a:buFontTx/>
              <a:buNone/>
              <a:defRPr/>
            </a:pPr>
            <a:r>
              <a:rPr lang="en-GB" altLang="en-US" sz="1000" i="1" dirty="0">
                <a:solidFill>
                  <a:srgbClr val="000000"/>
                </a:solidFill>
                <a:latin typeface="Comic Sans MS" panose="030F0702030302020204" pitchFamily="66" charset="0"/>
              </a:rPr>
              <a:t>how much more is…than…?		difference between</a:t>
            </a:r>
            <a:endParaRPr lang="en-GB" altLang="en-US" sz="1000" dirty="0"/>
          </a:p>
        </p:txBody>
      </p:sp>
      <p:sp>
        <p:nvSpPr>
          <p:cNvPr id="3086" name="Text Box 2">
            <a:extLst>
              <a:ext uri="{FF2B5EF4-FFF2-40B4-BE49-F238E27FC236}">
                <a16:creationId xmlns:a16="http://schemas.microsoft.com/office/drawing/2014/main" id="{BA1D3745-04C1-4780-8E72-20DBA26CAFC8}"/>
              </a:ext>
            </a:extLst>
          </p:cNvPr>
          <p:cNvSpPr txBox="1">
            <a:spLocks noChangeArrowheads="1"/>
          </p:cNvSpPr>
          <p:nvPr/>
        </p:nvSpPr>
        <p:spPr bwMode="auto">
          <a:xfrm>
            <a:off x="15875" y="5861050"/>
            <a:ext cx="7620000"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Building confidence in mathematics is crucial so be pleased with your child’s efforts and always encourage with praise.  Make sure these practice sessions are enjoyable -  if your child is really not in the mood it is the wrong time to be practising!</a:t>
            </a:r>
            <a:endParaRPr lang="en-GB" altLang="en-US" sz="1100"/>
          </a:p>
        </p:txBody>
      </p:sp>
      <p:sp>
        <p:nvSpPr>
          <p:cNvPr id="27" name="Text Box 28">
            <a:extLst>
              <a:ext uri="{FF2B5EF4-FFF2-40B4-BE49-F238E27FC236}">
                <a16:creationId xmlns:a16="http://schemas.microsoft.com/office/drawing/2014/main" id="{E0C4775E-525E-4781-89C5-152620F3B1B1}"/>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Summer 1</a:t>
            </a:r>
            <a:endParaRPr lang="en-GB" altLang="en-US" sz="1400" dirty="0">
              <a:latin typeface="+mj-lt"/>
            </a:endParaRPr>
          </a:p>
        </p:txBody>
      </p:sp>
      <p:pic>
        <p:nvPicPr>
          <p:cNvPr id="3088" name="Picture 15">
            <a:extLst>
              <a:ext uri="{FF2B5EF4-FFF2-40B4-BE49-F238E27FC236}">
                <a16:creationId xmlns:a16="http://schemas.microsoft.com/office/drawing/2014/main" id="{D2A50DA9-8212-46CD-AD7F-0928DC73FA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02388" y="93663"/>
            <a:ext cx="9874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Text Box 12">
            <a:extLst>
              <a:ext uri="{FF2B5EF4-FFF2-40B4-BE49-F238E27FC236}">
                <a16:creationId xmlns:a16="http://schemas.microsoft.com/office/drawing/2014/main" id="{C3080459-578D-45B8-B387-65A43FD05DB5}"/>
              </a:ext>
            </a:extLst>
          </p:cNvPr>
          <p:cNvSpPr txBox="1">
            <a:spLocks noChangeArrowheads="1"/>
          </p:cNvSpPr>
          <p:nvPr/>
        </p:nvSpPr>
        <p:spPr bwMode="auto">
          <a:xfrm>
            <a:off x="69850" y="527050"/>
            <a:ext cx="765175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100">
                <a:solidFill>
                  <a:srgbClr val="000000"/>
                </a:solidFill>
                <a:latin typeface="Comic Sans MS" panose="030F0702030302020204" pitchFamily="66" charset="0"/>
              </a:rPr>
              <a:t>This half term the children are working towards achieving their individual KIRF targets, indicated below. </a:t>
            </a:r>
          </a:p>
          <a:p>
            <a:pPr algn="ctr" eaLnBrk="1" hangingPunct="1">
              <a:spcBef>
                <a:spcPct val="0"/>
              </a:spcBef>
              <a:buFontTx/>
              <a:buNone/>
            </a:pPr>
            <a:r>
              <a:rPr lang="en-GB" altLang="en-US" sz="1100">
                <a:solidFill>
                  <a:srgbClr val="000000"/>
                </a:solidFill>
                <a:latin typeface="Comic Sans MS" panose="030F0702030302020204" pitchFamily="66" charset="0"/>
              </a:rPr>
              <a:t>The ultimate aim is for your child to be able to recall these facts </a:t>
            </a:r>
            <a:r>
              <a:rPr lang="en-GB" altLang="en-US" sz="1100">
                <a:solidFill>
                  <a:srgbClr val="0000FF"/>
                </a:solidFill>
                <a:latin typeface="Comic Sans MS" panose="030F0702030302020204" pitchFamily="66" charset="0"/>
              </a:rPr>
              <a:t>instantly</a:t>
            </a:r>
            <a:r>
              <a:rPr lang="en-GB" altLang="en-US" sz="1100">
                <a:solidFill>
                  <a:srgbClr val="000000"/>
                </a:solidFill>
                <a:latin typeface="Comic Sans MS" panose="030F0702030302020204" pitchFamily="66" charset="0"/>
              </a:rPr>
              <a:t>! </a:t>
            </a:r>
            <a:endParaRPr lang="en-GB" altLang="en-US" sz="1100"/>
          </a:p>
        </p:txBody>
      </p:sp>
      <p:sp>
        <p:nvSpPr>
          <p:cNvPr id="9219" name="Text Box 13">
            <a:extLst>
              <a:ext uri="{FF2B5EF4-FFF2-40B4-BE49-F238E27FC236}">
                <a16:creationId xmlns:a16="http://schemas.microsoft.com/office/drawing/2014/main" id="{85A1BB9C-B537-4C80-B26A-4A62B2B54094}"/>
              </a:ext>
            </a:extLst>
          </p:cNvPr>
          <p:cNvSpPr txBox="1">
            <a:spLocks noChangeArrowheads="1"/>
          </p:cNvSpPr>
          <p:nvPr/>
        </p:nvSpPr>
        <p:spPr bwMode="auto">
          <a:xfrm>
            <a:off x="2060575" y="0"/>
            <a:ext cx="4184650" cy="677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3300">
                <a:solidFill>
                  <a:srgbClr val="0000FF"/>
                </a:solidFill>
                <a:latin typeface="Comic Sans MS" panose="030F0702030302020204" pitchFamily="66" charset="0"/>
              </a:rPr>
              <a:t>K</a:t>
            </a:r>
            <a:r>
              <a:rPr lang="en-GB" altLang="en-US" sz="2300">
                <a:solidFill>
                  <a:srgbClr val="000000"/>
                </a:solidFill>
                <a:latin typeface="Comic Sans MS" panose="030F0702030302020204" pitchFamily="66" charset="0"/>
              </a:rPr>
              <a:t>ey </a:t>
            </a:r>
            <a:r>
              <a:rPr lang="en-GB" altLang="en-US" sz="3300">
                <a:solidFill>
                  <a:srgbClr val="0000FF"/>
                </a:solidFill>
                <a:latin typeface="Comic Sans MS" panose="030F0702030302020204" pitchFamily="66" charset="0"/>
              </a:rPr>
              <a:t>I</a:t>
            </a:r>
            <a:r>
              <a:rPr lang="en-GB" altLang="en-US" sz="2300">
                <a:solidFill>
                  <a:srgbClr val="000000"/>
                </a:solidFill>
                <a:latin typeface="Comic Sans MS" panose="030F0702030302020204" pitchFamily="66" charset="0"/>
              </a:rPr>
              <a:t>nstant </a:t>
            </a:r>
            <a:r>
              <a:rPr lang="en-GB" altLang="en-US" sz="3300">
                <a:solidFill>
                  <a:srgbClr val="0000FF"/>
                </a:solidFill>
                <a:latin typeface="Comic Sans MS" panose="030F0702030302020204" pitchFamily="66" charset="0"/>
              </a:rPr>
              <a:t>R</a:t>
            </a:r>
            <a:r>
              <a:rPr lang="en-GB" altLang="en-US" sz="2300">
                <a:solidFill>
                  <a:srgbClr val="000000"/>
                </a:solidFill>
                <a:latin typeface="Comic Sans MS" panose="030F0702030302020204" pitchFamily="66" charset="0"/>
              </a:rPr>
              <a:t>ecall </a:t>
            </a:r>
            <a:r>
              <a:rPr lang="en-GB" altLang="en-US" sz="3300">
                <a:solidFill>
                  <a:srgbClr val="0000FF"/>
                </a:solidFill>
                <a:latin typeface="Comic Sans MS" panose="030F0702030302020204" pitchFamily="66" charset="0"/>
              </a:rPr>
              <a:t>F</a:t>
            </a:r>
            <a:r>
              <a:rPr lang="en-GB" altLang="en-US" sz="2300">
                <a:solidFill>
                  <a:srgbClr val="000000"/>
                </a:solidFill>
                <a:latin typeface="Comic Sans MS" panose="030F0702030302020204" pitchFamily="66" charset="0"/>
              </a:rPr>
              <a:t>acts</a:t>
            </a:r>
            <a:endParaRPr lang="en-GB" altLang="en-US" sz="2300"/>
          </a:p>
        </p:txBody>
      </p:sp>
      <p:sp>
        <p:nvSpPr>
          <p:cNvPr id="5124" name="Text Box 14">
            <a:extLst>
              <a:ext uri="{FF2B5EF4-FFF2-40B4-BE49-F238E27FC236}">
                <a16:creationId xmlns:a16="http://schemas.microsoft.com/office/drawing/2014/main" id="{42FF250D-2122-4A03-A91C-8854F3A65B20}"/>
              </a:ext>
            </a:extLst>
          </p:cNvPr>
          <p:cNvSpPr txBox="1">
            <a:spLocks noChangeArrowheads="1"/>
          </p:cNvSpPr>
          <p:nvPr/>
        </p:nvSpPr>
        <p:spPr bwMode="auto">
          <a:xfrm>
            <a:off x="117475" y="5845175"/>
            <a:ext cx="7410450"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GB" altLang="en-US" sz="1050" dirty="0">
                <a:solidFill>
                  <a:srgbClr val="000000"/>
                </a:solidFill>
                <a:latin typeface="Comic Sans MS" panose="030F0702030302020204" pitchFamily="66" charset="0"/>
              </a:rPr>
              <a:t>Building confidence in mathematics is crucial so be pleased with your child’s efforts and always encourage with praise.  Make sure these practice sessions are enjoyable -  if your child is really not in the mood it is the wrong time to be practising!</a:t>
            </a:r>
            <a:endParaRPr lang="en-GB" altLang="en-US" sz="1050" dirty="0"/>
          </a:p>
        </p:txBody>
      </p:sp>
      <p:sp>
        <p:nvSpPr>
          <p:cNvPr id="5126" name="Text Box 22">
            <a:extLst>
              <a:ext uri="{FF2B5EF4-FFF2-40B4-BE49-F238E27FC236}">
                <a16:creationId xmlns:a16="http://schemas.microsoft.com/office/drawing/2014/main" id="{1BF97A85-3D78-4533-AC59-B6DC3C5A05C9}"/>
              </a:ext>
            </a:extLst>
          </p:cNvPr>
          <p:cNvSpPr txBox="1">
            <a:spLocks noChangeArrowheads="1"/>
          </p:cNvSpPr>
          <p:nvPr/>
        </p:nvSpPr>
        <p:spPr bwMode="auto">
          <a:xfrm>
            <a:off x="314325" y="1008809"/>
            <a:ext cx="7016750" cy="978729"/>
          </a:xfrm>
          <a:prstGeom prst="rect">
            <a:avLst/>
          </a:prstGeom>
          <a:ln/>
        </p:spPr>
        <p:style>
          <a:lnRef idx="0">
            <a:schemeClr val="accent2"/>
          </a:lnRef>
          <a:fillRef idx="3">
            <a:schemeClr val="accent2"/>
          </a:fillRef>
          <a:effectRef idx="3">
            <a:schemeClr val="accent2"/>
          </a:effectRef>
          <a:fontRef idx="minor">
            <a:schemeClr val="lt1"/>
          </a:fontRef>
        </p:style>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FontTx/>
              <a:buNone/>
              <a:defRPr/>
            </a:pPr>
            <a:r>
              <a:rPr lang="en-GB" sz="1800" dirty="0">
                <a:solidFill>
                  <a:schemeClr val="bg1"/>
                </a:solidFill>
              </a:rPr>
              <a:t>Know doubles and halves of all whole numbers to 100, all multiples of 10 to 1000 and all multiples of 100 to 10,000. </a:t>
            </a:r>
          </a:p>
          <a:p>
            <a:pPr algn="ctr">
              <a:buFontTx/>
              <a:buNone/>
              <a:defRPr/>
            </a:pPr>
            <a:r>
              <a:rPr lang="en-GB" sz="1800" dirty="0">
                <a:solidFill>
                  <a:schemeClr val="bg1"/>
                </a:solidFill>
              </a:rPr>
              <a:t>Recall metric conversions. </a:t>
            </a:r>
            <a:r>
              <a:rPr lang="en-GB" altLang="en-US" sz="1800" dirty="0">
                <a:solidFill>
                  <a:schemeClr val="bg1"/>
                </a:solidFill>
                <a:latin typeface="Comic Sans MS" panose="030F0702030302020204" pitchFamily="66" charset="0"/>
              </a:rPr>
              <a:t>	</a:t>
            </a:r>
          </a:p>
        </p:txBody>
      </p:sp>
      <p:sp>
        <p:nvSpPr>
          <p:cNvPr id="9224" name="Text Box 30">
            <a:extLst>
              <a:ext uri="{FF2B5EF4-FFF2-40B4-BE49-F238E27FC236}">
                <a16:creationId xmlns:a16="http://schemas.microsoft.com/office/drawing/2014/main" id="{F4485ACF-5594-4F14-820C-F52D4A289BE5}"/>
              </a:ext>
            </a:extLst>
          </p:cNvPr>
          <p:cNvSpPr txBox="1">
            <a:spLocks noChangeArrowheads="1"/>
          </p:cNvSpPr>
          <p:nvPr/>
        </p:nvSpPr>
        <p:spPr bwMode="auto">
          <a:xfrm>
            <a:off x="3822700" y="3889375"/>
            <a:ext cx="127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p>
        </p:txBody>
      </p:sp>
      <p:pic>
        <p:nvPicPr>
          <p:cNvPr id="9225" name="Picture 19" descr="Image result for Yr 6 metric conversions">
            <a:hlinkClick r:id="rId3"/>
            <a:extLst>
              <a:ext uri="{FF2B5EF4-FFF2-40B4-BE49-F238E27FC236}">
                <a16:creationId xmlns:a16="http://schemas.microsoft.com/office/drawing/2014/main" id="{1C344BDC-740E-4ADE-AB9A-B34B831560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627" t="12695" r="51559" b="58569"/>
          <a:stretch>
            <a:fillRect/>
          </a:stretch>
        </p:blipFill>
        <p:spPr bwMode="auto">
          <a:xfrm>
            <a:off x="314325" y="2222500"/>
            <a:ext cx="2647950"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20" descr="Image result for Yr 6 metric conversions">
            <a:hlinkClick r:id="rId3"/>
            <a:extLst>
              <a:ext uri="{FF2B5EF4-FFF2-40B4-BE49-F238E27FC236}">
                <a16:creationId xmlns:a16="http://schemas.microsoft.com/office/drawing/2014/main" id="{79678A11-A1F4-4A89-B219-06A12E7F7D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2045" t="10692" r="4092" b="52998"/>
          <a:stretch>
            <a:fillRect/>
          </a:stretch>
        </p:blipFill>
        <p:spPr bwMode="auto">
          <a:xfrm>
            <a:off x="311150" y="3795713"/>
            <a:ext cx="264795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21" descr="Image result for Yr 6 metric conversions">
            <a:hlinkClick r:id="rId3"/>
            <a:extLst>
              <a:ext uri="{FF2B5EF4-FFF2-40B4-BE49-F238E27FC236}">
                <a16:creationId xmlns:a16="http://schemas.microsoft.com/office/drawing/2014/main" id="{6D2C2511-8A8D-413D-B1C9-3865DC37AE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259" t="49672" r="54263" b="12682"/>
          <a:stretch>
            <a:fillRect/>
          </a:stretch>
        </p:blipFill>
        <p:spPr bwMode="auto">
          <a:xfrm>
            <a:off x="3162300" y="2159000"/>
            <a:ext cx="25050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9BCAE30B-8299-4194-B7AD-B4CCAA67E5C2}"/>
              </a:ext>
            </a:extLst>
          </p:cNvPr>
          <p:cNvSpPr/>
          <p:nvPr/>
        </p:nvSpPr>
        <p:spPr>
          <a:xfrm>
            <a:off x="314325" y="2133600"/>
            <a:ext cx="758825" cy="3952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4" name="Rectangle 23">
            <a:extLst>
              <a:ext uri="{FF2B5EF4-FFF2-40B4-BE49-F238E27FC236}">
                <a16:creationId xmlns:a16="http://schemas.microsoft.com/office/drawing/2014/main" id="{02CB8CF1-5C98-43EA-8252-50727D9D940A}"/>
              </a:ext>
            </a:extLst>
          </p:cNvPr>
          <p:cNvSpPr/>
          <p:nvPr/>
        </p:nvSpPr>
        <p:spPr>
          <a:xfrm>
            <a:off x="5589588" y="3663950"/>
            <a:ext cx="155575" cy="200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5" name="Rectangle 24">
            <a:extLst>
              <a:ext uri="{FF2B5EF4-FFF2-40B4-BE49-F238E27FC236}">
                <a16:creationId xmlns:a16="http://schemas.microsoft.com/office/drawing/2014/main" id="{BEE4AFFE-727B-452B-B855-6408809095BF}"/>
              </a:ext>
            </a:extLst>
          </p:cNvPr>
          <p:cNvSpPr/>
          <p:nvPr/>
        </p:nvSpPr>
        <p:spPr>
          <a:xfrm>
            <a:off x="5546725" y="3714750"/>
            <a:ext cx="153988" cy="2000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6" name="Rectangle 25">
            <a:extLst>
              <a:ext uri="{FF2B5EF4-FFF2-40B4-BE49-F238E27FC236}">
                <a16:creationId xmlns:a16="http://schemas.microsoft.com/office/drawing/2014/main" id="{D8BC822F-DEC1-496D-B1FC-A4F7CB002220}"/>
              </a:ext>
            </a:extLst>
          </p:cNvPr>
          <p:cNvSpPr/>
          <p:nvPr/>
        </p:nvSpPr>
        <p:spPr>
          <a:xfrm>
            <a:off x="2397125" y="3763963"/>
            <a:ext cx="604838" cy="3508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27" name="Rectangle 26">
            <a:extLst>
              <a:ext uri="{FF2B5EF4-FFF2-40B4-BE49-F238E27FC236}">
                <a16:creationId xmlns:a16="http://schemas.microsoft.com/office/drawing/2014/main" id="{397DF3BC-C8B1-4D3D-8719-A2905AC6E8A9}"/>
              </a:ext>
            </a:extLst>
          </p:cNvPr>
          <p:cNvSpPr/>
          <p:nvPr/>
        </p:nvSpPr>
        <p:spPr>
          <a:xfrm>
            <a:off x="2801938" y="3516313"/>
            <a:ext cx="155575" cy="2016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pic>
        <p:nvPicPr>
          <p:cNvPr id="9233" name="Picture 3">
            <a:extLst>
              <a:ext uri="{FF2B5EF4-FFF2-40B4-BE49-F238E27FC236}">
                <a16:creationId xmlns:a16="http://schemas.microsoft.com/office/drawing/2014/main" id="{387CE989-3EAE-4F35-88C5-395EE1AC6B4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6400" y="2043113"/>
            <a:ext cx="576263"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4" name="Picture 28">
            <a:extLst>
              <a:ext uri="{FF2B5EF4-FFF2-40B4-BE49-F238E27FC236}">
                <a16:creationId xmlns:a16="http://schemas.microsoft.com/office/drawing/2014/main" id="{EFDA6EAA-3F36-42AC-80E7-4F6AADB96B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1272" t="35454" r="61610" b="49184"/>
          <a:stretch>
            <a:fillRect/>
          </a:stretch>
        </p:blipFill>
        <p:spPr bwMode="auto">
          <a:xfrm>
            <a:off x="5827713" y="2181225"/>
            <a:ext cx="1528762"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9">
            <a:extLst>
              <a:ext uri="{FF2B5EF4-FFF2-40B4-BE49-F238E27FC236}">
                <a16:creationId xmlns:a16="http://schemas.microsoft.com/office/drawing/2014/main" id="{F30A48CC-6C43-4570-8248-5ABB6F28DD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0607" t="54068" r="64436" b="30568"/>
          <a:stretch>
            <a:fillRect/>
          </a:stretch>
        </p:blipFill>
        <p:spPr bwMode="auto">
          <a:xfrm>
            <a:off x="5773738" y="3149600"/>
            <a:ext cx="1582737"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32">
            <a:extLst>
              <a:ext uri="{FF2B5EF4-FFF2-40B4-BE49-F238E27FC236}">
                <a16:creationId xmlns:a16="http://schemas.microsoft.com/office/drawing/2014/main" id="{859754A9-ADC0-455D-8F0E-3CD5F31F12E9}"/>
              </a:ext>
            </a:extLst>
          </p:cNvPr>
          <p:cNvSpPr txBox="1"/>
          <p:nvPr/>
        </p:nvSpPr>
        <p:spPr>
          <a:xfrm>
            <a:off x="2971800" y="4873625"/>
            <a:ext cx="4451350" cy="900113"/>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eaLnBrk="1" hangingPunct="1">
              <a:defRPr/>
            </a:pPr>
            <a:r>
              <a:rPr lang="en-GB" sz="1050" dirty="0"/>
              <a:t>Multiples of 10:</a:t>
            </a:r>
          </a:p>
          <a:p>
            <a:pPr eaLnBrk="1" hangingPunct="1">
              <a:defRPr/>
            </a:pPr>
            <a:r>
              <a:rPr lang="en-GB" sz="1050" dirty="0"/>
              <a:t>10, 20, 30, 40, 50, 60, 70, 80, 90, 100, 110, 120, 130, 140, 150 160 etc.</a:t>
            </a:r>
          </a:p>
          <a:p>
            <a:pPr eaLnBrk="1" hangingPunct="1">
              <a:defRPr/>
            </a:pPr>
            <a:r>
              <a:rPr lang="en-GB" sz="1050" dirty="0"/>
              <a:t>Multiples of 100:</a:t>
            </a:r>
          </a:p>
          <a:p>
            <a:pPr eaLnBrk="1" hangingPunct="1">
              <a:defRPr/>
            </a:pPr>
            <a:r>
              <a:rPr lang="en-GB" sz="1050" dirty="0"/>
              <a:t>100, 200, 300, 400, 500, 600, 700, 800, 900, 1000, 1100, 1200, 1300, 1400, 1500, 1600 etc. </a:t>
            </a:r>
          </a:p>
        </p:txBody>
      </p:sp>
      <p:pic>
        <p:nvPicPr>
          <p:cNvPr id="9237" name="Picture 5">
            <a:extLst>
              <a:ext uri="{FF2B5EF4-FFF2-40B4-BE49-F238E27FC236}">
                <a16:creationId xmlns:a16="http://schemas.microsoft.com/office/drawing/2014/main" id="{F8B4F8AB-02EB-453F-8901-BAC0DBEEEBA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22700" y="3795713"/>
            <a:ext cx="146685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 Box 28">
            <a:extLst>
              <a:ext uri="{FF2B5EF4-FFF2-40B4-BE49-F238E27FC236}">
                <a16:creationId xmlns:a16="http://schemas.microsoft.com/office/drawing/2014/main" id="{BBA43CB7-FEC1-4F14-88B1-3EDF26DF11AA}"/>
              </a:ext>
            </a:extLst>
          </p:cNvPr>
          <p:cNvSpPr txBox="1">
            <a:spLocks noChangeArrowheads="1"/>
          </p:cNvSpPr>
          <p:nvPr/>
        </p:nvSpPr>
        <p:spPr bwMode="auto">
          <a:xfrm>
            <a:off x="-352425" y="125413"/>
            <a:ext cx="279400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None/>
              <a:defRPr/>
            </a:pPr>
            <a:r>
              <a:rPr lang="en-GB" altLang="en-US" sz="1100" dirty="0">
                <a:solidFill>
                  <a:srgbClr val="000000"/>
                </a:solidFill>
                <a:latin typeface="+mj-lt"/>
              </a:rPr>
              <a:t>               YEAR 5</a:t>
            </a:r>
            <a:r>
              <a:rPr lang="en-GB" altLang="en-US" sz="1400" dirty="0">
                <a:solidFill>
                  <a:srgbClr val="000000"/>
                </a:solidFill>
                <a:latin typeface="+mj-lt"/>
              </a:rPr>
              <a:t> – Summer 2</a:t>
            </a:r>
            <a:endParaRPr lang="en-GB" altLang="en-US" sz="1400" dirty="0">
              <a:latin typeface="+mj-lt"/>
            </a:endParaRPr>
          </a:p>
        </p:txBody>
      </p:sp>
      <p:pic>
        <p:nvPicPr>
          <p:cNvPr id="9239" name="Picture 20">
            <a:extLst>
              <a:ext uri="{FF2B5EF4-FFF2-40B4-BE49-F238E27FC236}">
                <a16:creationId xmlns:a16="http://schemas.microsoft.com/office/drawing/2014/main" id="{319A5175-8521-4A5C-84E6-93D69D1FA6D4}"/>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459538" y="33338"/>
            <a:ext cx="9874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3D73161CDACF44862B66B864E98E39" ma:contentTypeVersion="12" ma:contentTypeDescription="Create a new document." ma:contentTypeScope="" ma:versionID="dc756a4b1d1101f5c672fd536dc60b90">
  <xsd:schema xmlns:xsd="http://www.w3.org/2001/XMLSchema" xmlns:xs="http://www.w3.org/2001/XMLSchema" xmlns:p="http://schemas.microsoft.com/office/2006/metadata/properties" xmlns:ns2="ad8fa68c-e157-44ce-ade7-9bdd0107dede" xmlns:ns3="dc101505-44a3-4375-9869-0cd97144c910" targetNamespace="http://schemas.microsoft.com/office/2006/metadata/properties" ma:root="true" ma:fieldsID="f268383a14a4d4d144780b08f4199588" ns2:_="" ns3:_="">
    <xsd:import namespace="ad8fa68c-e157-44ce-ade7-9bdd0107dede"/>
    <xsd:import namespace="dc101505-44a3-4375-9869-0cd97144c91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8fa68c-e157-44ce-ade7-9bdd0107de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101505-44a3-4375-9869-0cd97144c91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FBD6A4-869A-468F-9A76-F950624295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8fa68c-e157-44ce-ade7-9bdd0107dede"/>
    <ds:schemaRef ds:uri="dc101505-44a3-4375-9869-0cd97144c9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5ED358-30B8-4E2E-90BD-9CAD49415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959</TotalTime>
  <Words>1640</Words>
  <Application>Microsoft Office PowerPoint</Application>
  <PresentationFormat>Custom</PresentationFormat>
  <Paragraphs>161</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Default Design</vt:lpstr>
      <vt:lpstr>PowerPoint Presentation</vt:lpstr>
      <vt:lpstr>PowerPoint Presentation</vt:lpstr>
      <vt:lpstr>PowerPoint Presentation</vt:lpstr>
      <vt:lpstr>PowerPoint Presentation</vt:lpstr>
      <vt:lpstr>PowerPoint Presentation</vt:lpstr>
      <vt:lpstr>PowerPoint Presentation</vt:lpstr>
    </vt:vector>
  </TitlesOfParts>
  <Company>North Yorkshire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lmason</dc:creator>
  <cp:lastModifiedBy>DHanwell</cp:lastModifiedBy>
  <cp:revision>126</cp:revision>
  <cp:lastPrinted>2014-04-22T13:35:46Z</cp:lastPrinted>
  <dcterms:created xsi:type="dcterms:W3CDTF">2008-03-12T18:32:24Z</dcterms:created>
  <dcterms:modified xsi:type="dcterms:W3CDTF">2020-09-03T15:25:52Z</dcterms:modified>
</cp:coreProperties>
</file>